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6" r:id="rId2"/>
    <p:sldId id="448" r:id="rId3"/>
    <p:sldId id="449" r:id="rId4"/>
    <p:sldId id="450" r:id="rId5"/>
    <p:sldId id="451" r:id="rId6"/>
    <p:sldId id="452" r:id="rId7"/>
    <p:sldId id="453" r:id="rId8"/>
    <p:sldId id="454" r:id="rId9"/>
    <p:sldId id="427" r:id="rId10"/>
    <p:sldId id="438" r:id="rId11"/>
    <p:sldId id="430" r:id="rId12"/>
    <p:sldId id="429" r:id="rId13"/>
    <p:sldId id="444" r:id="rId14"/>
    <p:sldId id="445" r:id="rId15"/>
    <p:sldId id="446" r:id="rId16"/>
    <p:sldId id="441" r:id="rId17"/>
    <p:sldId id="433" r:id="rId18"/>
    <p:sldId id="432" r:id="rId19"/>
    <p:sldId id="437" r:id="rId20"/>
    <p:sldId id="435" r:id="rId21"/>
    <p:sldId id="436" r:id="rId22"/>
    <p:sldId id="434" r:id="rId23"/>
    <p:sldId id="443" r:id="rId24"/>
    <p:sldId id="274" r:id="rId25"/>
  </p:sldIdLst>
  <p:sldSz cx="12190413" cy="6858000"/>
  <p:notesSz cx="6858000" cy="9144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59"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1EF83"/>
    <a:srgbClr val="FF3300"/>
    <a:srgbClr val="B3310D"/>
    <a:srgbClr val="99FF33"/>
    <a:srgbClr val="D3F5D9"/>
    <a:srgbClr val="4AA2A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62"/>
    <p:restoredTop sz="94660"/>
  </p:normalViewPr>
  <p:slideViewPr>
    <p:cSldViewPr showGuides="1">
      <p:cViewPr varScale="1">
        <p:scale>
          <a:sx n="88" d="100"/>
          <a:sy n="88" d="100"/>
        </p:scale>
        <p:origin x="-102" y="-162"/>
      </p:cViewPr>
      <p:guideLst>
        <p:guide orient="horz" pos="2159"/>
        <p:guide pos="383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DD162383-BDAC-425C-81CC-A615C921CD3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AB90EB76-7FD1-4F7A-86DB-9E1A80D33731}"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406" y="612775"/>
            <a:ext cx="7314248"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1213" cy="114300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609600" y="1600200"/>
            <a:ext cx="1097121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35751B8-9D0E-496C-8E0D-FA223CFD5631}"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2024/1/15</a:t>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pPr lvl="0" eaLnBrk="1" hangingPunct="1">
                <a:buNone/>
              </a:p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6" r:id="rId15"/>
    <p:sldLayoutId id="2147483667" r:id="rId16"/>
    <p:sldLayoutId id="2147483668" r:id="rId17"/>
    <p:sldLayoutId id="2147483669" r:id="rId18"/>
    <p:sldLayoutId id="2147483671" r:id="rId19"/>
    <p:sldLayoutId id="2147483673" r:id="rId20"/>
    <p:sldLayoutId id="2147483674" r:id="rId21"/>
    <p:sldLayoutId id="2147483675" r:id="rId22"/>
    <p:sldLayoutId id="2147483676" r:id="rId23"/>
    <p:sldLayoutId id="2147483677" r:id="rId2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3.xml"/><Relationship Id="rId5" Type="http://schemas.openxmlformats.org/officeDocument/2006/relationships/tags" Target="../tags/tag10.xml"/><Relationship Id="rId4"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18.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3.xml"/><Relationship Id="rId7" Type="http://schemas.openxmlformats.org/officeDocument/2006/relationships/image" Target="../media/image2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9.xml"/><Relationship Id="rId7" Type="http://schemas.openxmlformats.org/officeDocument/2006/relationships/image" Target="../media/image2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slideLayout" Target="../slideLayouts/slideLayout13.xml"/><Relationship Id="rId4" Type="http://schemas.openxmlformats.org/officeDocument/2006/relationships/tags" Target="../tags/tag30.xm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3.xml"/><Relationship Id="rId7"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2.png"/><Relationship Id="rId5" Type="http://schemas.openxmlformats.org/officeDocument/2006/relationships/tags" Target="../tags/tag35.xml"/><Relationship Id="rId10" Type="http://schemas.openxmlformats.org/officeDocument/2006/relationships/image" Target="../media/image31.png"/><Relationship Id="rId4" Type="http://schemas.openxmlformats.org/officeDocument/2006/relationships/tags" Target="../tags/tag34.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9.xml"/><Relationship Id="rId7" Type="http://schemas.openxmlformats.org/officeDocument/2006/relationships/image" Target="../media/image3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tags" Target="../tags/tag43.xml"/><Relationship Id="rId5" Type="http://schemas.openxmlformats.org/officeDocument/2006/relationships/image" Target="../media/image1.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p:cNvSpPr/>
          <p:nvPr/>
        </p:nvSpPr>
        <p:spPr>
          <a:xfrm>
            <a:off x="3451225" y="71438"/>
            <a:ext cx="3716338" cy="1069975"/>
          </a:xfrm>
          <a:prstGeom prst="roundRect">
            <a:avLst/>
          </a:prstGeom>
          <a:noFill/>
          <a:ln>
            <a:noFill/>
          </a:ln>
        </p:spPr>
        <p:txBody>
          <a:bodyPr>
            <a:spAutoFit/>
          </a:bodyPr>
          <a:lstStyle/>
          <a:p>
            <a:pPr marL="0" marR="0" lvl="0" indent="0" algn="l" defTabSz="914400" rtl="0" eaLnBrk="1" fontAlgn="base" latinLnBrk="0" hangingPunct="1">
              <a:lnSpc>
                <a:spcPct val="130000"/>
              </a:lnSpc>
              <a:spcBef>
                <a:spcPts val="600"/>
              </a:spcBef>
              <a:spcAft>
                <a:spcPct val="0"/>
              </a:spcAft>
              <a:buClrTx/>
              <a:buSzTx/>
              <a:buFontTx/>
              <a:buNone/>
              <a:defRPr/>
            </a:pPr>
            <a:r>
              <a:rPr kumimoji="0" lang="zh-CN" altLang="en-US"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rPr>
              <a:t>匠心品质，值得信赖！</a:t>
            </a:r>
            <a:endParaRPr kumimoji="0" lang="en-US" altLang="zh-CN"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endParaRPr>
          </a:p>
          <a:p>
            <a:pPr marL="0" marR="0" lvl="0" indent="0" algn="l" defTabSz="914400" rtl="0" eaLnBrk="1" fontAlgn="base" latinLnBrk="0" hangingPunct="1">
              <a:lnSpc>
                <a:spcPct val="130000"/>
              </a:lnSpc>
              <a:spcBef>
                <a:spcPts val="600"/>
              </a:spcBef>
              <a:spcAft>
                <a:spcPct val="0"/>
              </a:spcAft>
              <a:buClrTx/>
              <a:buSzTx/>
              <a:buFontTx/>
              <a:buNone/>
              <a:defRPr/>
            </a:pPr>
            <a:r>
              <a:rPr kumimoji="0" lang="zh-CN" altLang="en-US"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rPr>
              <a:t>环保产业链综合服务商</a:t>
            </a:r>
            <a:endParaRPr kumimoji="0" lang="en-US" altLang="zh-CN"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endParaRPr>
          </a:p>
          <a:p>
            <a:pPr marL="0" marR="0" lvl="0" indent="0" algn="l" defTabSz="914400" rtl="0" eaLnBrk="1" fontAlgn="base" latinLnBrk="0" hangingPunct="1">
              <a:lnSpc>
                <a:spcPct val="130000"/>
              </a:lnSpc>
              <a:spcBef>
                <a:spcPts val="600"/>
              </a:spcBef>
              <a:spcAft>
                <a:spcPct val="0"/>
              </a:spcAft>
              <a:buClrTx/>
              <a:buSzTx/>
              <a:buFontTx/>
              <a:buNone/>
              <a:defRPr/>
            </a:pPr>
            <a:r>
              <a:rPr kumimoji="0" lang="zh-CN" altLang="en-US"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rPr>
              <a:t>专注生态环境修复领域</a:t>
            </a:r>
            <a:r>
              <a:rPr kumimoji="0" lang="en-US" altLang="zh-CN"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rPr>
              <a:t>28</a:t>
            </a:r>
            <a:r>
              <a:rPr kumimoji="0" lang="zh-CN" altLang="en-US"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rPr>
              <a:t>年！</a:t>
            </a:r>
            <a:endParaRPr kumimoji="0" lang="en-US" altLang="zh-CN" sz="1200" b="1" i="0" u="none" strike="noStrike" kern="1200" cap="none" spc="500" normalizeH="0" baseline="0" noProof="0" dirty="0">
              <a:ln>
                <a:noFill/>
              </a:ln>
              <a:solidFill>
                <a:srgbClr val="0070C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iLiHei" panose="020B0503030403020204" pitchFamily="34" charset="-122"/>
            </a:endParaRPr>
          </a:p>
        </p:txBody>
      </p:sp>
      <p:sp>
        <p:nvSpPr>
          <p:cNvPr id="20" name="文本框 1"/>
          <p:cNvSpPr txBox="1"/>
          <p:nvPr/>
        </p:nvSpPr>
        <p:spPr>
          <a:xfrm>
            <a:off x="0" y="2214554"/>
            <a:ext cx="12190413" cy="1656415"/>
          </a:xfrm>
          <a:prstGeom prst="rect">
            <a:avLst/>
          </a:prstGeom>
          <a:noFill/>
        </p:spPr>
        <p:txBody>
          <a:bodyPr>
            <a:spAutoFit/>
          </a:bodyPr>
          <a:lstStyle/>
          <a:p>
            <a:pPr algn="ctr">
              <a:lnSpc>
                <a:spcPct val="150000"/>
              </a:lnSpc>
              <a:defRPr/>
            </a:pPr>
            <a:r>
              <a:rPr lang="zh-CN" altLang="en-US" sz="3600" b="1" spc="1000" dirty="0" smtClean="0">
                <a:latin typeface="微软雅黑" panose="020B0503020204020204" pitchFamily="34" charset="-122"/>
                <a:ea typeface="微软雅黑" panose="020B0503020204020204" pitchFamily="34" charset="-122"/>
              </a:rPr>
              <a:t>水产养殖行业水环境治理新技术</a:t>
            </a:r>
            <a:endParaRPr lang="en-US" altLang="zh-CN" sz="3600" b="1" spc="1000" dirty="0" smtClean="0">
              <a:latin typeface="微软雅黑" panose="020B0503020204020204" pitchFamily="34" charset="-122"/>
              <a:ea typeface="微软雅黑" panose="020B0503020204020204" pitchFamily="34" charset="-122"/>
            </a:endParaRPr>
          </a:p>
          <a:p>
            <a:pPr algn="ctr">
              <a:lnSpc>
                <a:spcPct val="150000"/>
              </a:lnSpc>
              <a:defRPr/>
            </a:pPr>
            <a:r>
              <a:rPr lang="zh-CN" altLang="en-US" sz="3600" b="1" spc="1000" dirty="0" smtClean="0">
                <a:latin typeface="微软雅黑" panose="020B0503020204020204" pitchFamily="34" charset="-122"/>
                <a:ea typeface="微软雅黑" panose="020B0503020204020204" pitchFamily="34" charset="-122"/>
              </a:rPr>
              <a:t>（水质提升与尾水治理）</a:t>
            </a:r>
            <a:endParaRPr lang="zh-CN" altLang="en-US" sz="3600" b="1" spc="1000" dirty="0">
              <a:latin typeface="微软雅黑" panose="020B0503020204020204" pitchFamily="34" charset="-122"/>
              <a:ea typeface="微软雅黑" panose="020B0503020204020204" pitchFamily="34" charset="-122"/>
            </a:endParaRPr>
          </a:p>
        </p:txBody>
      </p:sp>
      <p:sp>
        <p:nvSpPr>
          <p:cNvPr id="7" name="文本框 1"/>
          <p:cNvSpPr txBox="1"/>
          <p:nvPr/>
        </p:nvSpPr>
        <p:spPr>
          <a:xfrm>
            <a:off x="-22977" y="4612655"/>
            <a:ext cx="12190413" cy="959485"/>
          </a:xfrm>
          <a:prstGeom prst="rect">
            <a:avLst/>
          </a:prstGeom>
          <a:noFill/>
        </p:spPr>
        <p:txBody>
          <a:bodyPr>
            <a:noAutofit/>
          </a:bodyPr>
          <a:lstStyle/>
          <a:p>
            <a:pPr marR="0" algn="ctr" defTabSz="914400">
              <a:lnSpc>
                <a:spcPct val="150000"/>
              </a:lnSpc>
              <a:buClrTx/>
              <a:buSzTx/>
              <a:buFontTx/>
              <a:buNone/>
              <a:defRPr/>
            </a:pPr>
            <a:r>
              <a:rPr kumimoji="0" lang="zh-CN" altLang="en-US" sz="2000" b="1" kern="1200" cap="none" spc="5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广东</a:t>
            </a:r>
            <a:r>
              <a:rPr kumimoji="0" lang="zh-CN" altLang="en-US" sz="2000" b="1" kern="1200" cap="none" spc="500" normalizeH="0" baseline="0" noProof="0" dirty="0">
                <a:solidFill>
                  <a:schemeClr val="tx2">
                    <a:lumMod val="75000"/>
                  </a:schemeClr>
                </a:solidFill>
                <a:latin typeface="微软雅黑" panose="020B0503020204020204" pitchFamily="34" charset="-122"/>
                <a:ea typeface="微软雅黑" panose="020B0503020204020204" pitchFamily="34" charset="-122"/>
                <a:cs typeface="+mn-cs"/>
              </a:rPr>
              <a:t>巨邦生态环境科技有限公司</a:t>
            </a:r>
          </a:p>
          <a:p>
            <a:pPr marR="0" algn="ctr" defTabSz="914400">
              <a:lnSpc>
                <a:spcPct val="150000"/>
              </a:lnSpc>
              <a:buClrTx/>
              <a:buSzTx/>
              <a:buFontTx/>
              <a:buNone/>
              <a:defRPr/>
            </a:pPr>
            <a:r>
              <a:rPr kumimoji="0" lang="en-US" altLang="zh-CN" sz="2000" b="1" kern="1200" cap="none" spc="5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2024</a:t>
            </a:r>
            <a:r>
              <a:rPr kumimoji="0" lang="zh-CN" altLang="en-US" sz="2000" b="1" kern="1200" cap="none" spc="5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年</a:t>
            </a:r>
            <a:r>
              <a:rPr kumimoji="0" lang="en-US" altLang="zh-CN" sz="2000" b="1" kern="1200" cap="none" spc="5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1</a:t>
            </a:r>
            <a:r>
              <a:rPr kumimoji="0" lang="zh-CN" altLang="en-US" sz="2000" b="1" kern="1200" cap="none" spc="5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月</a:t>
            </a:r>
            <a:r>
              <a:rPr kumimoji="0" lang="zh-CN" altLang="en-US" sz="2000" b="1" kern="1200" cap="none" spc="200" normalizeH="0" baseline="0" noProof="0" dirty="0" smtClean="0">
                <a:solidFill>
                  <a:schemeClr val="tx2">
                    <a:lumMod val="75000"/>
                  </a:schemeClr>
                </a:solidFill>
                <a:latin typeface="微软雅黑" panose="020B0503020204020204" pitchFamily="34" charset="-122"/>
                <a:ea typeface="微软雅黑" panose="020B0503020204020204" pitchFamily="34" charset="-122"/>
                <a:cs typeface="+mn-cs"/>
              </a:rPr>
              <a:t> </a:t>
            </a:r>
            <a:endParaRPr kumimoji="0" lang="zh-CN" altLang="en-US" sz="2000" b="1" kern="1200" cap="none" spc="700" normalizeH="0" baseline="0" noProof="0" dirty="0">
              <a:solidFill>
                <a:schemeClr val="tx2">
                  <a:lumMod val="75000"/>
                </a:schemeClr>
              </a:solidFill>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3308350" y="71421"/>
            <a:ext cx="46038"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9" name="表格 8"/>
          <p:cNvGraphicFramePr>
            <a:graphicFrameLocks noGrp="1"/>
          </p:cNvGraphicFramePr>
          <p:nvPr/>
        </p:nvGraphicFramePr>
        <p:xfrm>
          <a:off x="22976" y="6715148"/>
          <a:ext cx="12167435" cy="132715"/>
        </p:xfrm>
        <a:graphic>
          <a:graphicData uri="http://schemas.openxmlformats.org/drawingml/2006/table">
            <a:tbl>
              <a:tblPr firstRow="1" bandRow="1">
                <a:tableStyleId>{5C22544A-7EE6-4342-B048-85BDC9FD1C3A}</a:tableStyleId>
              </a:tblPr>
              <a:tblGrid>
                <a:gridCol w="1357322"/>
                <a:gridCol w="1428760"/>
                <a:gridCol w="1214446"/>
                <a:gridCol w="2952292"/>
                <a:gridCol w="1738205"/>
                <a:gridCol w="1738205"/>
                <a:gridCol w="1738205"/>
              </a:tblGrid>
              <a:tr h="132715">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0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0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r>
            </a:tbl>
          </a:graphicData>
        </a:graphic>
      </p:graphicFrame>
      <p:pic>
        <p:nvPicPr>
          <p:cNvPr id="3086" name="Picture 8"/>
          <p:cNvPicPr>
            <a:picLocks noChangeAspect="1"/>
          </p:cNvPicPr>
          <p:nvPr/>
        </p:nvPicPr>
        <p:blipFill>
          <a:blip r:embed="rId2"/>
          <a:stretch>
            <a:fillRect/>
          </a:stretch>
        </p:blipFill>
        <p:spPr>
          <a:xfrm>
            <a:off x="165100" y="214313"/>
            <a:ext cx="3095625" cy="71437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37290" y="2428868"/>
            <a:ext cx="4143404" cy="41434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sp>
        <p:nvSpPr>
          <p:cNvPr id="8" name="矩形 25"/>
          <p:cNvSpPr>
            <a:spLocks noChangeArrowheads="1"/>
          </p:cNvSpPr>
          <p:nvPr>
            <p:custDataLst>
              <p:tags r:id="rId2"/>
            </p:custDataLst>
          </p:nvPr>
        </p:nvSpPr>
        <p:spPr bwMode="auto">
          <a:xfrm>
            <a:off x="450850" y="285750"/>
            <a:ext cx="4358472" cy="510778"/>
          </a:xfrm>
          <a:prstGeom prst="roundRect">
            <a:avLst/>
          </a:prstGeom>
          <a:noFill/>
          <a:ln w="9525">
            <a:noFill/>
            <a:miter lim="800000"/>
          </a:ln>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smtClean="0">
                <a:ln>
                  <a:noFill/>
                </a:ln>
                <a:effectLst/>
                <a:uLnTx/>
                <a:uFillTx/>
                <a:latin typeface="微软雅黑" panose="020B0503020204020204" pitchFamily="34" charset="-122"/>
                <a:ea typeface="微软雅黑" panose="020B0503020204020204" pitchFamily="34" charset="-122"/>
                <a:cs typeface="iLiHei"/>
              </a:rPr>
              <a:t>新</a:t>
            </a:r>
            <a:r>
              <a:rPr lang="zh-CN" altLang="en-US" sz="2400" b="1" spc="300" dirty="0" smtClean="0">
                <a:latin typeface="微软雅黑" panose="020B0503020204020204" pitchFamily="34" charset="-122"/>
                <a:ea typeface="微软雅黑" panose="020B0503020204020204" pitchFamily="34" charset="-122"/>
                <a:cs typeface="iLiHei"/>
              </a:rPr>
              <a:t>技术特点</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
        <p:nvSpPr>
          <p:cNvPr id="9" name="矩形 7"/>
          <p:cNvSpPr>
            <a:spLocks noChangeArrowheads="1"/>
          </p:cNvSpPr>
          <p:nvPr>
            <p:custDataLst>
              <p:tags r:id="rId3"/>
            </p:custDataLst>
          </p:nvPr>
        </p:nvSpPr>
        <p:spPr bwMode="auto">
          <a:xfrm>
            <a:off x="451604" y="808664"/>
            <a:ext cx="11215766" cy="1477328"/>
          </a:xfrm>
          <a:prstGeom prst="rect">
            <a:avLst/>
          </a:prstGeom>
          <a:noFill/>
          <a:ln w="9525">
            <a:noFill/>
            <a:miter lim="800000"/>
          </a:ln>
        </p:spPr>
        <p:txBody>
          <a:bodyPr wrap="square">
            <a:spAutoFit/>
          </a:bodyPr>
          <a:lstStyle/>
          <a:p>
            <a:pPr lvl="0" indent="358775">
              <a:lnSpc>
                <a:spcPct val="150000"/>
              </a:lnSpc>
              <a:defRPr/>
            </a:pPr>
            <a:r>
              <a:rPr lang="zh-CN" altLang="en-US" sz="2000" b="1" u="sng" dirty="0" smtClean="0">
                <a:solidFill>
                  <a:srgbClr val="FF0000"/>
                </a:solidFill>
              </a:rPr>
              <a:t>水产养殖水环境处理新技术</a:t>
            </a:r>
            <a:r>
              <a:rPr lang="en-US" sz="2000" b="1" u="sng" dirty="0" smtClean="0">
                <a:solidFill>
                  <a:srgbClr val="FF0000"/>
                </a:solidFill>
              </a:rPr>
              <a:t>JBWBS5</a:t>
            </a:r>
            <a:r>
              <a:rPr lang="zh-CN" altLang="en-US" sz="2000" dirty="0" smtClean="0"/>
              <a:t>（巨邦公司第</a:t>
            </a:r>
            <a:r>
              <a:rPr lang="en-US" altLang="zh-CN" sz="2000" dirty="0" smtClean="0"/>
              <a:t>5</a:t>
            </a:r>
            <a:r>
              <a:rPr lang="zh-CN" altLang="en-US" sz="2000" dirty="0" smtClean="0"/>
              <a:t>代水环境处理技术）是特别针对</a:t>
            </a:r>
            <a:r>
              <a:rPr lang="zh-CN" altLang="en-US" sz="2000" u="sng" dirty="0" smtClean="0"/>
              <a:t>水环境和水产养殖行业</a:t>
            </a:r>
            <a:r>
              <a:rPr lang="zh-CN" altLang="en-US" sz="2000" dirty="0" smtClean="0"/>
              <a:t>对环保技术的真正需求，既能给社会和养殖户带来经济效益，又能满足国家环保污染治理的硬性要求。</a:t>
            </a:r>
            <a:endParaRPr lang="zh-CN" altLang="en-US" sz="2000" dirty="0" smtClean="0">
              <a:solidFill>
                <a:srgbClr val="000000"/>
              </a:solidFill>
            </a:endParaRPr>
          </a:p>
        </p:txBody>
      </p:sp>
      <p:sp>
        <p:nvSpPr>
          <p:cNvPr id="11" name="TextBox 10"/>
          <p:cNvSpPr txBox="1"/>
          <p:nvPr/>
        </p:nvSpPr>
        <p:spPr>
          <a:xfrm>
            <a:off x="451604" y="5001078"/>
            <a:ext cx="3714776" cy="499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55600" defTabSz="1471930">
              <a:lnSpc>
                <a:spcPct val="150000"/>
              </a:lnSpc>
              <a:buFont typeface="Wingdings" pitchFamily="2" charset="2"/>
              <a:buChar char="ü"/>
              <a:defRPr/>
            </a:pPr>
            <a:r>
              <a:rPr lang="zh-CN" altLang="en-US" sz="2000" b="1" spc="100" dirty="0" smtClean="0">
                <a:solidFill>
                  <a:srgbClr val="FF0000"/>
                </a:solidFill>
                <a:latin typeface="微软雅黑" panose="020B0503020204020204" pitchFamily="34" charset="-122"/>
                <a:ea typeface="微软雅黑" panose="020B0503020204020204" pitchFamily="34" charset="-122"/>
              </a:rPr>
              <a:t>河涌黑臭水体治理</a:t>
            </a:r>
            <a:endParaRPr lang="en-US" altLang="zh-CN" sz="2000" b="1" spc="100" dirty="0" smtClean="0">
              <a:solidFill>
                <a:srgbClr val="FF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51604" y="3357562"/>
            <a:ext cx="3714776"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indent="355600" defTabSz="1471930">
              <a:lnSpc>
                <a:spcPct val="150000"/>
              </a:lnSpc>
              <a:buClrTx/>
              <a:buSzTx/>
              <a:buFont typeface="Wingdings" pitchFamily="2" charset="2"/>
              <a:buChar char="ü"/>
              <a:defRPr/>
            </a:pPr>
            <a:r>
              <a:rPr lang="zh-CN" altLang="en-US" sz="2000" b="1" spc="100" dirty="0" smtClean="0">
                <a:solidFill>
                  <a:srgbClr val="FF0000"/>
                </a:solidFill>
                <a:latin typeface="微软雅黑" panose="020B0503020204020204" pitchFamily="34" charset="-122"/>
                <a:ea typeface="微软雅黑" panose="020B0503020204020204" pitchFamily="34" charset="-122"/>
              </a:rPr>
              <a:t>水产养殖水质提升</a:t>
            </a:r>
            <a:endParaRPr lang="en-US" altLang="zh-CN" sz="2000" b="1" spc="100" dirty="0" smtClean="0">
              <a:solidFill>
                <a:srgbClr val="FF0000"/>
              </a:solidFill>
              <a:latin typeface="微软雅黑" panose="020B0503020204020204" pitchFamily="34" charset="-122"/>
              <a:ea typeface="微软雅黑" panose="020B0503020204020204" pitchFamily="34" charset="-122"/>
            </a:endParaRPr>
          </a:p>
        </p:txBody>
      </p:sp>
      <p:sp>
        <p:nvSpPr>
          <p:cNvPr id="12" name="单圆角矩形 11"/>
          <p:cNvSpPr/>
          <p:nvPr/>
        </p:nvSpPr>
        <p:spPr>
          <a:xfrm>
            <a:off x="5309388" y="4572003"/>
            <a:ext cx="4143404" cy="42863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71930" rtl="0" eaLnBrk="0" fontAlgn="base" latinLnBrk="0" hangingPunct="0">
              <a:lnSpc>
                <a:spcPct val="100000"/>
              </a:lnSpc>
              <a:spcBef>
                <a:spcPct val="0"/>
              </a:spcBef>
              <a:spcAft>
                <a:spcPct val="0"/>
              </a:spcAft>
              <a:buClrTx/>
              <a:buSzTx/>
              <a:buFontTx/>
              <a:buNone/>
              <a:defRPr/>
            </a:pPr>
            <a:endParaRPr kumimoji="0" lang="zh-CN" altLang="en-US" sz="29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5309388" y="2773353"/>
            <a:ext cx="4143404" cy="1511952"/>
          </a:xfrm>
          <a:prstGeom prst="rect">
            <a:avLst/>
          </a:prstGeom>
          <a:noFill/>
          <a:ln>
            <a:solidFill>
              <a:srgbClr val="0070C0"/>
            </a:solidFill>
          </a:ln>
        </p:spPr>
        <p:txBody>
          <a:bodyPr wrap="square">
            <a:spAutoFit/>
          </a:bodyPr>
          <a:lstStyle/>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水质干净，鱼类生长良好</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换水频率低、换水量少</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smtClean="0">
                <a:ln>
                  <a:noFill/>
                </a:ln>
                <a:solidFill>
                  <a:schemeClr val="tx1"/>
                </a:solidFill>
                <a:effectLst/>
                <a:uLnTx/>
                <a:uFillTx/>
                <a:latin typeface="+mn-ea"/>
                <a:ea typeface="+mn-ea"/>
                <a:cs typeface="+mn-cs"/>
              </a:rPr>
              <a:t>节省鱼</a:t>
            </a: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药、电费等成本</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提高水产品品质、数量，增产增收</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p:txBody>
      </p:sp>
      <p:sp>
        <p:nvSpPr>
          <p:cNvPr id="14" name="单圆角矩形 13"/>
          <p:cNvSpPr/>
          <p:nvPr/>
        </p:nvSpPr>
        <p:spPr>
          <a:xfrm>
            <a:off x="5309388" y="2344730"/>
            <a:ext cx="4143404" cy="42863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471930" rtl="0" eaLnBrk="0" fontAlgn="base" latinLnBrk="0" hangingPunct="0">
              <a:lnSpc>
                <a:spcPct val="100000"/>
              </a:lnSpc>
              <a:spcBef>
                <a:spcPct val="0"/>
              </a:spcBef>
              <a:spcAft>
                <a:spcPct val="0"/>
              </a:spcAft>
              <a:buClrTx/>
              <a:buSzTx/>
              <a:buFontTx/>
              <a:buNone/>
              <a:defRPr/>
            </a:pPr>
            <a:endParaRPr kumimoji="0" lang="zh-CN" altLang="en-US" sz="2900" b="0" i="0" u="none" strike="noStrike" kern="1200" cap="none" spc="0" normalizeH="0" baseline="0" noProof="0">
              <a:ln>
                <a:noFill/>
              </a:ln>
              <a:solidFill>
                <a:schemeClr val="lt1"/>
              </a:solidFill>
              <a:effectLst/>
              <a:uLnTx/>
              <a:uFillTx/>
              <a:latin typeface="+mn-lt"/>
              <a:ea typeface="+mn-ea"/>
              <a:cs typeface="+mn-cs"/>
            </a:endParaRPr>
          </a:p>
        </p:txBody>
      </p:sp>
      <p:sp>
        <p:nvSpPr>
          <p:cNvPr id="15" name="TextBox 14"/>
          <p:cNvSpPr txBox="1"/>
          <p:nvPr/>
        </p:nvSpPr>
        <p:spPr>
          <a:xfrm>
            <a:off x="5309388" y="2285992"/>
            <a:ext cx="4071966" cy="442878"/>
          </a:xfrm>
          <a:prstGeom prst="rect">
            <a:avLst/>
          </a:prstGeom>
          <a:noFill/>
        </p:spPr>
        <p:txBody>
          <a:bodyPr wrap="square">
            <a:spAutoFit/>
          </a:bodyPr>
          <a:lstStyle/>
          <a:p>
            <a:pPr marR="0" algn="ctr" defTabSz="1473200" eaLnBrk="1" fontAlgn="auto" hangingPunct="1">
              <a:lnSpc>
                <a:spcPct val="150000"/>
              </a:lnSpc>
              <a:spcBef>
                <a:spcPts val="0"/>
              </a:spcBef>
              <a:spcAft>
                <a:spcPts val="0"/>
              </a:spcAft>
              <a:buClrTx/>
              <a:buSzTx/>
              <a:buFontTx/>
              <a:buNone/>
              <a:defRPr/>
            </a:pPr>
            <a:r>
              <a:rPr kumimoji="0" lang="zh-CN" altLang="en-US" kern="1200" cap="none" spc="300" normalizeH="0" baseline="0" noProof="0" dirty="0" smtClean="0">
                <a:solidFill>
                  <a:schemeClr val="bg1"/>
                </a:solidFill>
                <a:latin typeface="+mn-ea"/>
                <a:ea typeface="宋体" panose="02010600030101010101" pitchFamily="2" charset="-122"/>
                <a:cs typeface="+mn-cs"/>
              </a:rPr>
              <a:t>促进生产效益</a:t>
            </a:r>
            <a:endParaRPr kumimoji="0" lang="en-US" altLang="zh-CN" kern="1200" cap="none" spc="300" normalizeH="0" baseline="0" noProof="0" dirty="0">
              <a:solidFill>
                <a:schemeClr val="bg1"/>
              </a:solidFill>
              <a:latin typeface="+mn-ea"/>
              <a:ea typeface="宋体" panose="02010600030101010101" pitchFamily="2" charset="-122"/>
              <a:cs typeface="+mn-cs"/>
            </a:endParaRPr>
          </a:p>
        </p:txBody>
      </p:sp>
      <p:sp>
        <p:nvSpPr>
          <p:cNvPr id="17" name="矩形 16"/>
          <p:cNvSpPr/>
          <p:nvPr/>
        </p:nvSpPr>
        <p:spPr>
          <a:xfrm>
            <a:off x="5309388" y="5000636"/>
            <a:ext cx="4143404" cy="1569660"/>
          </a:xfrm>
          <a:prstGeom prst="rect">
            <a:avLst/>
          </a:prstGeom>
          <a:noFill/>
          <a:ln>
            <a:solidFill>
              <a:srgbClr val="0070C0"/>
            </a:solidFill>
          </a:ln>
        </p:spPr>
        <p:txBody>
          <a:bodyPr wrap="square">
            <a:spAutoFit/>
          </a:bodyPr>
          <a:lstStyle/>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处理效果好，长期稳定达标</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占地面积少，投资成本低</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维护管理简单、方便</a:t>
            </a:r>
            <a:endParaRPr kumimoji="0" lang="en-US" altLang="zh-CN" sz="1600" b="0" i="0" u="none" strike="noStrike" kern="1200" cap="none" spc="300" normalizeH="0" baseline="0" noProof="0" dirty="0">
              <a:ln>
                <a:noFill/>
              </a:ln>
              <a:solidFill>
                <a:schemeClr val="tx1"/>
              </a:solidFill>
              <a:effectLst/>
              <a:uLnTx/>
              <a:uFillTx/>
              <a:latin typeface="+mn-ea"/>
              <a:ea typeface="+mn-ea"/>
              <a:cs typeface="+mn-cs"/>
            </a:endParaRPr>
          </a:p>
          <a:p>
            <a:pPr marR="0" lvl="0" indent="266700" algn="l" defTabSz="14732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b="0" i="0" u="none" strike="noStrike" kern="1200" cap="none" spc="300" normalizeH="0" baseline="0" noProof="0" dirty="0">
                <a:ln>
                  <a:noFill/>
                </a:ln>
                <a:solidFill>
                  <a:schemeClr val="tx1"/>
                </a:solidFill>
                <a:effectLst/>
                <a:uLnTx/>
                <a:uFillTx/>
                <a:latin typeface="+mn-ea"/>
                <a:ea typeface="+mn-ea"/>
                <a:cs typeface="+mn-cs"/>
              </a:rPr>
              <a:t>运行费用</a:t>
            </a:r>
            <a:r>
              <a:rPr kumimoji="0" lang="zh-CN" altLang="en-US" sz="1600" b="0" i="0" u="none" strike="noStrike" kern="1200" cap="none" spc="300" normalizeH="0" baseline="0" noProof="0" dirty="0" smtClean="0">
                <a:ln>
                  <a:noFill/>
                </a:ln>
                <a:solidFill>
                  <a:schemeClr val="tx1"/>
                </a:solidFill>
                <a:effectLst/>
                <a:uLnTx/>
                <a:uFillTx/>
                <a:latin typeface="+mn-ea"/>
                <a:ea typeface="+mn-ea"/>
                <a:cs typeface="+mn-cs"/>
              </a:rPr>
              <a:t>少</a:t>
            </a:r>
            <a:endParaRPr kumimoji="0" lang="en-US" altLang="zh-CN" sz="1200" b="0" i="0" u="none" strike="noStrike" kern="1200" cap="none" spc="300" normalizeH="0" baseline="0" noProof="0" dirty="0">
              <a:ln>
                <a:noFill/>
              </a:ln>
              <a:solidFill>
                <a:schemeClr val="tx1"/>
              </a:solidFill>
              <a:effectLst/>
              <a:uLnTx/>
              <a:uFillTx/>
              <a:latin typeface="+mn-ea"/>
              <a:ea typeface="+mn-ea"/>
              <a:cs typeface="+mn-cs"/>
            </a:endParaRPr>
          </a:p>
        </p:txBody>
      </p:sp>
      <p:sp>
        <p:nvSpPr>
          <p:cNvPr id="20" name="TextBox 19"/>
          <p:cNvSpPr txBox="1"/>
          <p:nvPr/>
        </p:nvSpPr>
        <p:spPr>
          <a:xfrm>
            <a:off x="5309388" y="4500570"/>
            <a:ext cx="4143404" cy="507831"/>
          </a:xfrm>
          <a:prstGeom prst="rect">
            <a:avLst/>
          </a:prstGeom>
          <a:noFill/>
        </p:spPr>
        <p:txBody>
          <a:bodyPr wrap="square">
            <a:spAutoFit/>
          </a:bodyPr>
          <a:lstStyle/>
          <a:p>
            <a:pPr marR="0" algn="ctr" defTabSz="1473200" eaLnBrk="1" fontAlgn="auto" hangingPunct="1">
              <a:lnSpc>
                <a:spcPct val="150000"/>
              </a:lnSpc>
              <a:spcBef>
                <a:spcPts val="0"/>
              </a:spcBef>
              <a:spcAft>
                <a:spcPts val="0"/>
              </a:spcAft>
              <a:buClrTx/>
              <a:buSzTx/>
              <a:buFontTx/>
              <a:buNone/>
              <a:defRPr/>
            </a:pPr>
            <a:r>
              <a:rPr kumimoji="0" lang="zh-CN" altLang="en-US" kern="1200" cap="none" spc="300" normalizeH="0" baseline="0" noProof="0" dirty="0">
                <a:solidFill>
                  <a:schemeClr val="bg1"/>
                </a:solidFill>
                <a:latin typeface="+mn-ea"/>
                <a:ea typeface="宋体" panose="02010600030101010101" pitchFamily="2" charset="-122"/>
                <a:cs typeface="+mn-cs"/>
              </a:rPr>
              <a:t>环保达标排放</a:t>
            </a:r>
            <a:endParaRPr kumimoji="0" lang="en-US" altLang="zh-CN" kern="1200" cap="none" spc="300" normalizeH="0" baseline="0" noProof="0" dirty="0">
              <a:solidFill>
                <a:schemeClr val="bg1"/>
              </a:solidFill>
              <a:latin typeface="+mn-ea"/>
              <a:ea typeface="宋体" panose="02010600030101010101" pitchFamily="2" charset="-122"/>
              <a:cs typeface="+mn-cs"/>
            </a:endParaRPr>
          </a:p>
        </p:txBody>
      </p:sp>
      <p:sp>
        <p:nvSpPr>
          <p:cNvPr id="21" name="TextBox 20"/>
          <p:cNvSpPr txBox="1"/>
          <p:nvPr/>
        </p:nvSpPr>
        <p:spPr>
          <a:xfrm>
            <a:off x="10238610" y="3929066"/>
            <a:ext cx="1785950" cy="1063554"/>
          </a:xfrm>
          <a:prstGeom prst="bracketPair">
            <a:avLst/>
          </a:prstGeom>
          <a:noFill/>
          <a:ln>
            <a:solidFill>
              <a:srgbClr val="0070C0"/>
            </a:solidFill>
          </a:ln>
        </p:spPr>
        <p:txBody>
          <a:bodyPr wrap="square">
            <a:spAutoFit/>
          </a:bodyPr>
          <a:lstStyle/>
          <a:p>
            <a:pPr marR="0" algn="ctr" defTabSz="1471930" eaLnBrk="1" hangingPunct="1">
              <a:lnSpc>
                <a:spcPct val="150000"/>
              </a:lnSpc>
              <a:buClrTx/>
              <a:buSzTx/>
              <a:buFontTx/>
              <a:buNone/>
              <a:defRPr/>
            </a:pPr>
            <a:r>
              <a:rPr kumimoji="0" lang="zh-CN" altLang="en-US" sz="2000" b="1" kern="1200" cap="none" spc="300" normalizeH="0" baseline="0" noProof="0" dirty="0" smtClean="0">
                <a:solidFill>
                  <a:srgbClr val="FF0000"/>
                </a:solidFill>
                <a:latin typeface="微软雅黑" panose="020B0503020204020204" pitchFamily="34" charset="-122"/>
                <a:ea typeface="微软雅黑" panose="020B0503020204020204" pitchFamily="34" charset="-122"/>
                <a:cs typeface="+mn-cs"/>
              </a:rPr>
              <a:t>绿色健康</a:t>
            </a:r>
            <a:endParaRPr kumimoji="0" lang="en-US" altLang="zh-CN" sz="2000" b="1" kern="1200" cap="none" spc="300" normalizeH="0" baseline="0" noProof="0" dirty="0" smtClean="0">
              <a:solidFill>
                <a:srgbClr val="FF0000"/>
              </a:solidFill>
              <a:latin typeface="微软雅黑" panose="020B0503020204020204" pitchFamily="34" charset="-122"/>
              <a:ea typeface="微软雅黑" panose="020B0503020204020204" pitchFamily="34" charset="-122"/>
              <a:cs typeface="+mn-cs"/>
            </a:endParaRPr>
          </a:p>
          <a:p>
            <a:pPr marR="0" algn="ctr" defTabSz="1471930" eaLnBrk="1" hangingPunct="1">
              <a:lnSpc>
                <a:spcPct val="150000"/>
              </a:lnSpc>
              <a:buClrTx/>
              <a:buSzTx/>
              <a:buFontTx/>
              <a:buNone/>
              <a:defRPr/>
            </a:pPr>
            <a:r>
              <a:rPr lang="zh-CN" altLang="en-US" sz="2000" b="1" spc="300" dirty="0" smtClean="0">
                <a:solidFill>
                  <a:srgbClr val="FF0000"/>
                </a:solidFill>
                <a:latin typeface="微软雅黑" panose="020B0503020204020204" pitchFamily="34" charset="-122"/>
                <a:ea typeface="微软雅黑" panose="020B0503020204020204" pitchFamily="34" charset="-122"/>
              </a:rPr>
              <a:t>养殖</a:t>
            </a:r>
            <a:endParaRPr kumimoji="0" lang="zh-CN" altLang="en-US" sz="2000" b="1" kern="1200" cap="none" spc="300" normalizeH="0" baseline="0" noProof="0" dirty="0">
              <a:solidFill>
                <a:srgbClr val="FF0000"/>
              </a:solidFill>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451604" y="4160886"/>
            <a:ext cx="3714776"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55600" defTabSz="1471930">
              <a:lnSpc>
                <a:spcPct val="150000"/>
              </a:lnSpc>
              <a:buFont typeface="Wingdings" pitchFamily="2" charset="2"/>
              <a:buChar char="ü"/>
              <a:defRPr/>
            </a:pPr>
            <a:r>
              <a:rPr lang="zh-CN" altLang="en-US" sz="2000" b="1" spc="100" dirty="0" smtClean="0">
                <a:solidFill>
                  <a:srgbClr val="FF0000"/>
                </a:solidFill>
                <a:latin typeface="微软雅黑" panose="020B0503020204020204" pitchFamily="34" charset="-122"/>
                <a:ea typeface="微软雅黑" panose="020B0503020204020204" pitchFamily="34" charset="-122"/>
              </a:rPr>
              <a:t>水产养殖尾水治理</a:t>
            </a:r>
            <a:endParaRPr lang="en-US" altLang="zh-CN" sz="2000" b="1" spc="100" dirty="0" smtClean="0">
              <a:solidFill>
                <a:srgbClr val="FF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51604" y="5715016"/>
            <a:ext cx="3714776" cy="499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55600" defTabSz="1471930">
              <a:lnSpc>
                <a:spcPct val="150000"/>
              </a:lnSpc>
              <a:buFont typeface="Wingdings" pitchFamily="2" charset="2"/>
              <a:buChar char="ü"/>
              <a:defRPr/>
            </a:pPr>
            <a:r>
              <a:rPr lang="zh-CN" altLang="en-US" sz="2000" b="1" spc="100" dirty="0" smtClean="0">
                <a:solidFill>
                  <a:srgbClr val="FF0000"/>
                </a:solidFill>
                <a:latin typeface="微软雅黑" panose="020B0503020204020204" pitchFamily="34" charset="-122"/>
                <a:ea typeface="微软雅黑" panose="020B0503020204020204" pitchFamily="34" charset="-122"/>
              </a:rPr>
              <a:t>景观水、风水塘水体修复</a:t>
            </a:r>
          </a:p>
        </p:txBody>
      </p:sp>
      <p:sp>
        <p:nvSpPr>
          <p:cNvPr id="28" name="右大括号 27"/>
          <p:cNvSpPr/>
          <p:nvPr/>
        </p:nvSpPr>
        <p:spPr>
          <a:xfrm>
            <a:off x="9524230" y="3143248"/>
            <a:ext cx="571504" cy="26432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1308860" y="2743138"/>
            <a:ext cx="2000264" cy="40011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471930">
              <a:defRPr/>
            </a:pPr>
            <a:r>
              <a:rPr lang="zh-CN" altLang="en-US" sz="2000" b="1" spc="800" dirty="0" smtClean="0">
                <a:solidFill>
                  <a:srgbClr val="FF0000"/>
                </a:solidFill>
                <a:latin typeface="微软雅黑" panose="020B0503020204020204" pitchFamily="34" charset="-122"/>
                <a:ea typeface="微软雅黑" panose="020B0503020204020204" pitchFamily="34" charset="-122"/>
              </a:rPr>
              <a:t>适用范围</a:t>
            </a:r>
            <a:endParaRPr lang="zh-CN" altLang="en-US" sz="2000" b="1" spc="800" dirty="0">
              <a:solidFill>
                <a:srgbClr val="FF0000"/>
              </a:solidFill>
              <a:latin typeface="微软雅黑" panose="020B0503020204020204" pitchFamily="34" charset="-122"/>
              <a:ea typeface="微软雅黑" panose="020B0503020204020204" pitchFamily="34" charset="-122"/>
            </a:endParaRPr>
          </a:p>
        </p:txBody>
      </p:sp>
      <p:cxnSp>
        <p:nvCxnSpPr>
          <p:cNvPr id="31" name="肘形连接符 30"/>
          <p:cNvCxnSpPr>
            <a:stCxn id="18" idx="3"/>
          </p:cNvCxnSpPr>
          <p:nvPr/>
        </p:nvCxnSpPr>
        <p:spPr>
          <a:xfrm flipV="1">
            <a:off x="4166380" y="2571744"/>
            <a:ext cx="1143008" cy="1062817"/>
          </a:xfrm>
          <a:prstGeom prst="bentConnector3">
            <a:avLst>
              <a:gd name="adj1" fmla="val 50000"/>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26" idx="3"/>
          </p:cNvCxnSpPr>
          <p:nvPr/>
        </p:nvCxnSpPr>
        <p:spPr>
          <a:xfrm>
            <a:off x="4166380" y="4437885"/>
            <a:ext cx="1143008" cy="419875"/>
          </a:xfrm>
          <a:prstGeom prst="bentConnector3">
            <a:avLst>
              <a:gd name="adj1" fmla="val 50000"/>
            </a:avLst>
          </a:prstGeom>
          <a:ln w="5715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爆炸形 2 18"/>
          <p:cNvSpPr/>
          <p:nvPr/>
        </p:nvSpPr>
        <p:spPr>
          <a:xfrm>
            <a:off x="8452660" y="3500438"/>
            <a:ext cx="3643338" cy="2714644"/>
          </a:xfrm>
          <a:prstGeom prst="irregularSeal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折角形 15"/>
          <p:cNvSpPr/>
          <p:nvPr/>
        </p:nvSpPr>
        <p:spPr>
          <a:xfrm>
            <a:off x="4672766" y="4214818"/>
            <a:ext cx="1922506" cy="178595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8" name="矩形 25"/>
          <p:cNvSpPr>
            <a:spLocks noChangeArrowheads="1"/>
          </p:cNvSpPr>
          <p:nvPr>
            <p:custDataLst>
              <p:tags r:id="rId1"/>
            </p:custDataLst>
          </p:nvPr>
        </p:nvSpPr>
        <p:spPr bwMode="auto">
          <a:xfrm>
            <a:off x="665918" y="4237690"/>
            <a:ext cx="2143140" cy="1763078"/>
          </a:xfrm>
          <a:prstGeom prst="foldedCorner">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indent="355600">
              <a:lnSpc>
                <a:spcPct val="150000"/>
              </a:lnSpc>
              <a:buFont typeface="Wingdings" pitchFamily="2" charset="2"/>
              <a:buChar char="n"/>
              <a:defRPr/>
            </a:pPr>
            <a:r>
              <a:rPr lang="zh-CN" altLang="en-US" sz="2000" b="1" spc="100" dirty="0" smtClean="0">
                <a:latin typeface="微软雅黑" pitchFamily="34" charset="-122"/>
                <a:ea typeface="微软雅黑" pitchFamily="34" charset="-122"/>
                <a:cs typeface="Microsoft Yahei"/>
              </a:rPr>
              <a:t>原生态模式</a:t>
            </a:r>
            <a:endParaRPr lang="en-US" sz="2000" b="1" spc="100" dirty="0" smtClean="0">
              <a:latin typeface="微软雅黑" pitchFamily="34" charset="-122"/>
              <a:ea typeface="微软雅黑" pitchFamily="34" charset="-122"/>
              <a:cs typeface="Microsoft Yahei"/>
            </a:endParaRPr>
          </a:p>
          <a:p>
            <a:pPr indent="355600">
              <a:lnSpc>
                <a:spcPct val="150000"/>
              </a:lnSpc>
              <a:buFont typeface="Wingdings" pitchFamily="2" charset="2"/>
              <a:buChar char="n"/>
              <a:defRPr/>
            </a:pPr>
            <a:r>
              <a:rPr lang="zh-CN" altLang="en-US" sz="2000" b="1" spc="100" dirty="0" smtClean="0">
                <a:latin typeface="微软雅黑" pitchFamily="34" charset="-122"/>
                <a:ea typeface="微软雅黑" pitchFamily="34" charset="-122"/>
                <a:cs typeface="Microsoft Yahei"/>
              </a:rPr>
              <a:t>低碳技术</a:t>
            </a:r>
            <a:endParaRPr lang="en-US" sz="2000" b="1" spc="100" dirty="0" smtClean="0">
              <a:latin typeface="微软雅黑" pitchFamily="34" charset="-122"/>
              <a:ea typeface="微软雅黑" pitchFamily="34" charset="-122"/>
              <a:cs typeface="Microsoft Yahei"/>
            </a:endParaRPr>
          </a:p>
          <a:p>
            <a:pPr indent="355600">
              <a:lnSpc>
                <a:spcPct val="150000"/>
              </a:lnSpc>
              <a:buFont typeface="Wingdings" pitchFamily="2" charset="2"/>
              <a:buChar char="n"/>
              <a:defRPr/>
            </a:pPr>
            <a:r>
              <a:rPr lang="zh-CN" altLang="en-US" sz="2000" b="1" spc="100" dirty="0" smtClean="0">
                <a:latin typeface="微软雅黑" pitchFamily="34" charset="-122"/>
                <a:ea typeface="微软雅黑" pitchFamily="34" charset="-122"/>
                <a:cs typeface="Microsoft Yahei"/>
              </a:rPr>
              <a:t>减排养殖</a:t>
            </a:r>
            <a:endParaRPr lang="zh-CN" sz="2000" b="1" spc="300" dirty="0">
              <a:solidFill>
                <a:schemeClr val="tx1"/>
              </a:solidFill>
              <a:latin typeface="微软雅黑" pitchFamily="34" charset="-122"/>
              <a:ea typeface="微软雅黑" pitchFamily="34" charset="-122"/>
              <a:cs typeface="iLiHei"/>
              <a:sym typeface="+mn-ea"/>
            </a:endParaRPr>
          </a:p>
        </p:txBody>
      </p:sp>
      <p:pic>
        <p:nvPicPr>
          <p:cNvPr id="5126" name="Picture 8"/>
          <p:cNvPicPr>
            <a:picLocks noChangeAspect="1"/>
          </p:cNvPicPr>
          <p:nvPr>
            <p:custDataLst>
              <p:tags r:id="rId2"/>
            </p:custDataLst>
          </p:nvPr>
        </p:nvPicPr>
        <p:blipFill>
          <a:blip r:embed="rId7"/>
          <a:stretch>
            <a:fillRect/>
          </a:stretch>
        </p:blipFill>
        <p:spPr>
          <a:xfrm>
            <a:off x="9642158" y="71438"/>
            <a:ext cx="2476500" cy="571500"/>
          </a:xfrm>
          <a:prstGeom prst="rect">
            <a:avLst/>
          </a:prstGeom>
          <a:noFill/>
          <a:ln w="9525">
            <a:noFill/>
          </a:ln>
        </p:spPr>
      </p:pic>
      <p:sp>
        <p:nvSpPr>
          <p:cNvPr id="7" name="矩形 7"/>
          <p:cNvSpPr>
            <a:spLocks noChangeArrowheads="1"/>
          </p:cNvSpPr>
          <p:nvPr>
            <p:custDataLst>
              <p:tags r:id="rId3"/>
            </p:custDataLst>
          </p:nvPr>
        </p:nvSpPr>
        <p:spPr bwMode="auto">
          <a:xfrm>
            <a:off x="380166" y="1142984"/>
            <a:ext cx="11215766" cy="1477328"/>
          </a:xfrm>
          <a:prstGeom prst="rect">
            <a:avLst/>
          </a:prstGeom>
          <a:noFill/>
          <a:ln w="9525">
            <a:noFill/>
            <a:miter lim="800000"/>
          </a:ln>
        </p:spPr>
        <p:txBody>
          <a:bodyPr wrap="square">
            <a:spAutoFit/>
          </a:bodyPr>
          <a:lstStyle/>
          <a:p>
            <a:pPr lvl="0" indent="358775">
              <a:lnSpc>
                <a:spcPct val="150000"/>
              </a:lnSpc>
              <a:defRPr/>
            </a:pPr>
            <a:r>
              <a:rPr lang="zh-CN" altLang="en-US" sz="2000" dirty="0" smtClean="0"/>
              <a:t>新技术（</a:t>
            </a:r>
            <a:r>
              <a:rPr lang="en-US" sz="2000" dirty="0" smtClean="0"/>
              <a:t>JBWBS5</a:t>
            </a:r>
            <a:r>
              <a:rPr lang="zh-CN" altLang="en-US" sz="2000" dirty="0" smtClean="0"/>
              <a:t>）成功应用于水产养殖</a:t>
            </a:r>
            <a:r>
              <a:rPr lang="zh-CN" altLang="en-US" sz="2000" b="1" u="sng" dirty="0" smtClean="0">
                <a:solidFill>
                  <a:srgbClr val="FF0000"/>
                </a:solidFill>
              </a:rPr>
              <a:t>水质提升与尾水治理</a:t>
            </a:r>
            <a:r>
              <a:rPr lang="zh-CN" altLang="en-US" sz="2000" dirty="0" smtClean="0"/>
              <a:t>上，克服了传统处理工艺的缺点与不足，真正做到投资省、占地少、效果显著、运行稳定，同时具备管理维护简便、运行费用低的特点。</a:t>
            </a:r>
            <a:endParaRPr lang="zh-CN" altLang="en-US" sz="2000" dirty="0" smtClean="0">
              <a:solidFill>
                <a:srgbClr val="000000"/>
              </a:solidFill>
            </a:endParaRPr>
          </a:p>
        </p:txBody>
      </p:sp>
      <p:sp>
        <p:nvSpPr>
          <p:cNvPr id="8" name="矩形 25"/>
          <p:cNvSpPr>
            <a:spLocks noChangeArrowheads="1"/>
          </p:cNvSpPr>
          <p:nvPr>
            <p:custDataLst>
              <p:tags r:id="rId4"/>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新技术特点</a:t>
            </a:r>
            <a:endParaRPr lang="zh-CN" altLang="en-US" sz="2400" b="1" spc="300" dirty="0">
              <a:latin typeface="微软雅黑" panose="020B0503020204020204" pitchFamily="34" charset="-122"/>
              <a:ea typeface="微软雅黑" panose="020B0503020204020204" pitchFamily="34" charset="-122"/>
              <a:cs typeface="iLiHei"/>
            </a:endParaRPr>
          </a:p>
        </p:txBody>
      </p:sp>
      <p:sp>
        <p:nvSpPr>
          <p:cNvPr id="9" name="TextBox 11"/>
          <p:cNvSpPr txBox="1"/>
          <p:nvPr/>
        </p:nvSpPr>
        <p:spPr>
          <a:xfrm>
            <a:off x="4621410" y="4429132"/>
            <a:ext cx="1759548" cy="43037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t" anchorCtr="0">
            <a:spAutoFit/>
          </a:bodyPr>
          <a:lstStyle/>
          <a:p>
            <a:pPr algn="ctr">
              <a:lnSpc>
                <a:spcPct val="120000"/>
              </a:lnSpc>
            </a:pPr>
            <a:r>
              <a:rPr lang="zh-CN" altLang="en-US" sz="2000" b="1" spc="100" dirty="0" smtClean="0">
                <a:latin typeface="微软雅黑" pitchFamily="34" charset="-122"/>
                <a:ea typeface="微软雅黑" pitchFamily="34" charset="-122"/>
                <a:cs typeface="Microsoft Yahei"/>
              </a:rPr>
              <a:t>√ 水质提升</a:t>
            </a:r>
            <a:endParaRPr lang="en-US" sz="2000" b="1" spc="100" dirty="0">
              <a:solidFill>
                <a:schemeClr val="dk1"/>
              </a:solidFill>
              <a:latin typeface="微软雅黑" pitchFamily="34" charset="-122"/>
              <a:ea typeface="微软雅黑" pitchFamily="34" charset="-122"/>
              <a:cs typeface="Microsoft Yahei"/>
            </a:endParaRPr>
          </a:p>
        </p:txBody>
      </p:sp>
      <p:sp>
        <p:nvSpPr>
          <p:cNvPr id="10" name="TextBox 11"/>
          <p:cNvSpPr txBox="1"/>
          <p:nvPr/>
        </p:nvSpPr>
        <p:spPr>
          <a:xfrm>
            <a:off x="4692848" y="5072074"/>
            <a:ext cx="1570554"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t" anchorCtr="0">
            <a:spAutoFit/>
          </a:bodyPr>
          <a:lstStyle/>
          <a:p>
            <a:pPr algn="ctr">
              <a:lnSpc>
                <a:spcPct val="120000"/>
              </a:lnSpc>
            </a:pPr>
            <a:r>
              <a:rPr lang="zh-CN" altLang="en-US" sz="2000" b="1" spc="100" dirty="0" smtClean="0">
                <a:latin typeface="微软雅黑" pitchFamily="34" charset="-122"/>
                <a:ea typeface="微软雅黑" pitchFamily="34" charset="-122"/>
                <a:cs typeface="Microsoft Yahei"/>
              </a:rPr>
              <a:t>√ 尾水治理</a:t>
            </a:r>
            <a:endParaRPr lang="en-US" sz="2000" b="1" spc="100" dirty="0">
              <a:solidFill>
                <a:schemeClr val="dk1"/>
              </a:solidFill>
              <a:latin typeface="微软雅黑" pitchFamily="34" charset="-122"/>
              <a:ea typeface="微软雅黑" pitchFamily="34" charset="-122"/>
              <a:cs typeface="Microsoft Yahei"/>
            </a:endParaRPr>
          </a:p>
        </p:txBody>
      </p:sp>
      <p:sp>
        <p:nvSpPr>
          <p:cNvPr id="14" name="TextBox 11"/>
          <p:cNvSpPr txBox="1"/>
          <p:nvPr/>
        </p:nvSpPr>
        <p:spPr>
          <a:xfrm rot="-1800000">
            <a:off x="9321958" y="4846790"/>
            <a:ext cx="1785950" cy="43037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t" anchorCtr="0">
            <a:spAutoFit/>
          </a:bodyPr>
          <a:lstStyle/>
          <a:p>
            <a:pPr algn="ctr">
              <a:lnSpc>
                <a:spcPct val="120000"/>
              </a:lnSpc>
            </a:pPr>
            <a:r>
              <a:rPr lang="zh-CN" altLang="en-US" sz="2000" b="1" spc="100" dirty="0" smtClean="0">
                <a:solidFill>
                  <a:srgbClr val="FF0000"/>
                </a:solidFill>
                <a:latin typeface="微软雅黑" pitchFamily="34" charset="-122"/>
                <a:ea typeface="微软雅黑" pitchFamily="34" charset="-122"/>
                <a:cs typeface="Microsoft Yahei"/>
              </a:rPr>
              <a:t>产业绿色发展</a:t>
            </a:r>
            <a:endParaRPr lang="en-US" altLang="en-US" sz="2000" b="1" spc="100" dirty="0">
              <a:solidFill>
                <a:srgbClr val="FF0000"/>
              </a:solidFill>
              <a:latin typeface="微软雅黑" pitchFamily="34" charset="-122"/>
              <a:ea typeface="微软雅黑" pitchFamily="34" charset="-122"/>
              <a:cs typeface="Microsoft Yahei"/>
            </a:endParaRPr>
          </a:p>
        </p:txBody>
      </p:sp>
      <p:sp>
        <p:nvSpPr>
          <p:cNvPr id="15" name="TextBox 11"/>
          <p:cNvSpPr txBox="1"/>
          <p:nvPr/>
        </p:nvSpPr>
        <p:spPr>
          <a:xfrm rot="-1800000">
            <a:off x="9012122" y="4438356"/>
            <a:ext cx="1785950" cy="43037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t" anchorCtr="0">
            <a:spAutoFit/>
          </a:bodyPr>
          <a:lstStyle/>
          <a:p>
            <a:pPr algn="ctr">
              <a:lnSpc>
                <a:spcPct val="120000"/>
              </a:lnSpc>
            </a:pPr>
            <a:r>
              <a:rPr lang="zh-CN" altLang="en-US" sz="2000" b="1" spc="100" dirty="0" smtClean="0">
                <a:solidFill>
                  <a:srgbClr val="FF0000"/>
                </a:solidFill>
                <a:latin typeface="微软雅黑" pitchFamily="34" charset="-122"/>
                <a:ea typeface="微软雅黑" pitchFamily="34" charset="-122"/>
                <a:cs typeface="Microsoft Yahei"/>
              </a:rPr>
              <a:t>高质量发展</a:t>
            </a:r>
            <a:endParaRPr lang="en-US" altLang="en-US" sz="2000" b="1" spc="100" dirty="0">
              <a:solidFill>
                <a:srgbClr val="FF0000"/>
              </a:solidFill>
              <a:latin typeface="微软雅黑" pitchFamily="34" charset="-122"/>
              <a:ea typeface="微软雅黑" pitchFamily="34" charset="-122"/>
              <a:cs typeface="Microsoft Yahei"/>
            </a:endParaRPr>
          </a:p>
        </p:txBody>
      </p:sp>
      <p:sp>
        <p:nvSpPr>
          <p:cNvPr id="35" name="燕尾形箭头 34"/>
          <p:cNvSpPr/>
          <p:nvPr/>
        </p:nvSpPr>
        <p:spPr>
          <a:xfrm>
            <a:off x="2951934" y="4786322"/>
            <a:ext cx="1500198" cy="785818"/>
          </a:xfrm>
          <a:prstGeom prst="notchedRightArrow">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6" name="燕尾形箭头 35"/>
          <p:cNvSpPr/>
          <p:nvPr/>
        </p:nvSpPr>
        <p:spPr>
          <a:xfrm>
            <a:off x="6738148" y="4786322"/>
            <a:ext cx="1500198" cy="785818"/>
          </a:xfrm>
          <a:prstGeom prst="notchedRightArrow">
            <a:avLst/>
          </a:prstGeom>
          <a:solidFill>
            <a:schemeClr val="bg2">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2" name="矩形 25"/>
          <p:cNvSpPr>
            <a:spLocks noChangeArrowheads="1"/>
          </p:cNvSpPr>
          <p:nvPr>
            <p:custDataLst>
              <p:tags r:id="rId5"/>
            </p:custDataLst>
          </p:nvPr>
        </p:nvSpPr>
        <p:spPr bwMode="auto">
          <a:xfrm>
            <a:off x="0" y="2732126"/>
            <a:ext cx="12190413" cy="662554"/>
          </a:xfrm>
          <a:prstGeom prst="rect">
            <a:avLst/>
          </a:prstGeom>
          <a:solidFill>
            <a:srgbClr val="006600"/>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defRPr/>
            </a:pPr>
            <a:r>
              <a:rPr lang="zh-CN" altLang="en-US" sz="2400" b="1" spc="300" dirty="0" smtClean="0">
                <a:solidFill>
                  <a:schemeClr val="bg1"/>
                </a:solidFill>
                <a:latin typeface="微软雅黑" panose="020B0503020204020204" pitchFamily="34" charset="-122"/>
                <a:ea typeface="微软雅黑" panose="020B0503020204020204" pitchFamily="34" charset="-122"/>
                <a:cs typeface="iLiHei"/>
                <a:sym typeface="+mn-ea"/>
              </a:rPr>
              <a:t>水产养殖水环境处理新技术</a:t>
            </a:r>
            <a:r>
              <a:rPr lang="en-US" altLang="zh-CN" sz="2400" b="1" spc="300" dirty="0" smtClean="0">
                <a:solidFill>
                  <a:schemeClr val="bg1"/>
                </a:solidFill>
                <a:latin typeface="微软雅黑" panose="020B0503020204020204" pitchFamily="34" charset="-122"/>
                <a:ea typeface="微软雅黑" panose="020B0503020204020204" pitchFamily="34" charset="-122"/>
                <a:cs typeface="iLiHei"/>
                <a:sym typeface="+mn-ea"/>
              </a:rPr>
              <a:t>-</a:t>
            </a:r>
            <a:r>
              <a:rPr lang="en-US" sz="2400" b="1" spc="300" dirty="0" smtClean="0">
                <a:solidFill>
                  <a:schemeClr val="bg1"/>
                </a:solidFill>
                <a:latin typeface="微软雅黑" panose="020B0503020204020204" pitchFamily="34" charset="-122"/>
                <a:ea typeface="微软雅黑" panose="020B0503020204020204" pitchFamily="34" charset="-122"/>
                <a:cs typeface="iLiHei"/>
                <a:sym typeface="+mn-ea"/>
              </a:rPr>
              <a:t>JBWBS5</a:t>
            </a:r>
          </a:p>
        </p:txBody>
      </p:sp>
      <p:sp>
        <p:nvSpPr>
          <p:cNvPr id="43" name="TextBox 42"/>
          <p:cNvSpPr txBox="1"/>
          <p:nvPr/>
        </p:nvSpPr>
        <p:spPr>
          <a:xfrm>
            <a:off x="951670" y="5857892"/>
            <a:ext cx="1500198" cy="707886"/>
          </a:xfrm>
          <a:prstGeom prst="rect">
            <a:avLst/>
          </a:prstGeom>
          <a:noFill/>
        </p:spPr>
        <p:txBody>
          <a:bodyPr wrap="square" rtlCol="0">
            <a:spAutoFit/>
          </a:bodyPr>
          <a:lstStyle/>
          <a:p>
            <a:pPr lvl="0">
              <a:lnSpc>
                <a:spcPct val="200000"/>
              </a:lnSpc>
            </a:pPr>
            <a:r>
              <a:rPr lang="zh-CN" altLang="en-US" sz="2000" b="1" spc="300" dirty="0" smtClean="0">
                <a:solidFill>
                  <a:srgbClr val="0070C0"/>
                </a:solidFill>
                <a:latin typeface="微软雅黑" pitchFamily="34" charset="-122"/>
                <a:ea typeface="微软雅黑" pitchFamily="34" charset="-122"/>
              </a:rPr>
              <a:t>技术模式</a:t>
            </a:r>
            <a:endParaRPr lang="en-US" altLang="zh-CN" sz="2000" b="1" spc="300" dirty="0" smtClean="0">
              <a:solidFill>
                <a:srgbClr val="0070C0"/>
              </a:solidFill>
              <a:latin typeface="微软雅黑" pitchFamily="34" charset="-122"/>
              <a:ea typeface="微软雅黑" pitchFamily="34" charset="-122"/>
            </a:endParaRPr>
          </a:p>
        </p:txBody>
      </p:sp>
      <p:sp>
        <p:nvSpPr>
          <p:cNvPr id="44" name="TextBox 43"/>
          <p:cNvSpPr txBox="1"/>
          <p:nvPr/>
        </p:nvSpPr>
        <p:spPr>
          <a:xfrm>
            <a:off x="4880760" y="5857892"/>
            <a:ext cx="1428760" cy="707886"/>
          </a:xfrm>
          <a:prstGeom prst="rect">
            <a:avLst/>
          </a:prstGeom>
          <a:noFill/>
        </p:spPr>
        <p:txBody>
          <a:bodyPr wrap="square" rtlCol="0">
            <a:spAutoFit/>
          </a:bodyPr>
          <a:lstStyle/>
          <a:p>
            <a:pPr lvl="0">
              <a:lnSpc>
                <a:spcPct val="200000"/>
              </a:lnSpc>
            </a:pPr>
            <a:r>
              <a:rPr lang="zh-CN" altLang="en-US" sz="2000" b="1" spc="300" dirty="0" smtClean="0">
                <a:solidFill>
                  <a:srgbClr val="0070C0"/>
                </a:solidFill>
                <a:latin typeface="微软雅黑" pitchFamily="34" charset="-122"/>
                <a:ea typeface="微软雅黑" pitchFamily="34" charset="-122"/>
              </a:rPr>
              <a:t>应用范围</a:t>
            </a:r>
            <a:endParaRPr lang="en-US" altLang="zh-CN" sz="2000" b="1" spc="300" dirty="0" smtClean="0">
              <a:solidFill>
                <a:srgbClr val="0070C0"/>
              </a:solidFill>
              <a:latin typeface="微软雅黑" pitchFamily="34" charset="-122"/>
              <a:ea typeface="微软雅黑" pitchFamily="34" charset="-122"/>
            </a:endParaRPr>
          </a:p>
        </p:txBody>
      </p:sp>
      <p:sp>
        <p:nvSpPr>
          <p:cNvPr id="45" name="TextBox 44"/>
          <p:cNvSpPr txBox="1"/>
          <p:nvPr/>
        </p:nvSpPr>
        <p:spPr>
          <a:xfrm>
            <a:off x="8238346" y="5857892"/>
            <a:ext cx="1428760" cy="615040"/>
          </a:xfrm>
          <a:prstGeom prst="rect">
            <a:avLst/>
          </a:prstGeom>
          <a:noFill/>
        </p:spPr>
        <p:txBody>
          <a:bodyPr wrap="square" rtlCol="0">
            <a:spAutoFit/>
          </a:bodyPr>
          <a:lstStyle/>
          <a:p>
            <a:pPr lvl="0">
              <a:lnSpc>
                <a:spcPct val="200000"/>
              </a:lnSpc>
            </a:pPr>
            <a:r>
              <a:rPr lang="zh-CN" altLang="en-US" sz="2000" b="1" spc="300" dirty="0" smtClean="0">
                <a:solidFill>
                  <a:srgbClr val="0070C0"/>
                </a:solidFill>
                <a:latin typeface="微软雅黑" pitchFamily="34" charset="-122"/>
                <a:ea typeface="微软雅黑" pitchFamily="34" charset="-122"/>
              </a:rPr>
              <a:t>目标</a:t>
            </a:r>
            <a:endParaRPr lang="en-US" altLang="zh-CN" sz="2000" b="1" spc="300" dirty="0" smtClean="0">
              <a:solidFill>
                <a:srgbClr val="0070C0"/>
              </a:solidFill>
              <a:latin typeface="微软雅黑" pitchFamily="34" charset="-122"/>
              <a:ea typeface="微软雅黑" pitchFamily="34"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折角形 17"/>
          <p:cNvSpPr/>
          <p:nvPr/>
        </p:nvSpPr>
        <p:spPr>
          <a:xfrm>
            <a:off x="5738016" y="1357298"/>
            <a:ext cx="5643602" cy="2428892"/>
          </a:xfrm>
          <a:prstGeom prst="foldedCorne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1604" y="1428736"/>
            <a:ext cx="4929222" cy="5214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6" name="Picture 8"/>
          <p:cNvPicPr>
            <a:picLocks noChangeAspect="1"/>
          </p:cNvPicPr>
          <p:nvPr>
            <p:custDataLst>
              <p:tags r:id="rId1"/>
            </p:custDataLst>
          </p:nvPr>
        </p:nvPicPr>
        <p:blipFill>
          <a:blip r:embed="rId4"/>
          <a:stretch>
            <a:fillRect/>
          </a:stretch>
        </p:blipFill>
        <p:spPr>
          <a:xfrm>
            <a:off x="9642158" y="71438"/>
            <a:ext cx="2476500" cy="571500"/>
          </a:xfrm>
          <a:prstGeom prst="rect">
            <a:avLst/>
          </a:prstGeom>
          <a:noFill/>
          <a:ln w="9525">
            <a:noFill/>
          </a:ln>
        </p:spPr>
      </p:pic>
      <p:sp>
        <p:nvSpPr>
          <p:cNvPr id="8" name="矩形 25"/>
          <p:cNvSpPr>
            <a:spLocks noChangeArrowheads="1"/>
          </p:cNvSpPr>
          <p:nvPr>
            <p:custDataLst>
              <p:tags r:id="rId2"/>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kumimoji="0" lang="zh-CN" altLang="en-US" sz="2400" b="1" i="0" u="none" strike="noStrike" kern="1200" cap="none" spc="300" normalizeH="0" baseline="0" noProof="0" dirty="0" smtClean="0">
                <a:ln>
                  <a:noFill/>
                </a:ln>
                <a:effectLst/>
                <a:uLnTx/>
                <a:uFillTx/>
                <a:latin typeface="微软雅黑" panose="020B0503020204020204" pitchFamily="34" charset="-122"/>
                <a:ea typeface="微软雅黑" panose="020B0503020204020204" pitchFamily="34" charset="-122"/>
                <a:cs typeface="iLiHei"/>
              </a:rPr>
              <a:t>工艺流程及原理</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
        <p:nvSpPr>
          <p:cNvPr id="10" name="折角形 9"/>
          <p:cNvSpPr/>
          <p:nvPr/>
        </p:nvSpPr>
        <p:spPr>
          <a:xfrm>
            <a:off x="5738016" y="4286256"/>
            <a:ext cx="5643602" cy="2357454"/>
          </a:xfrm>
          <a:prstGeom prst="foldedCorne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738016" y="1357298"/>
            <a:ext cx="5072098" cy="2400657"/>
          </a:xfrm>
          <a:prstGeom prst="rect">
            <a:avLst/>
          </a:prstGeom>
          <a:noFill/>
        </p:spPr>
        <p:txBody>
          <a:bodyPr wrap="square">
            <a:spAutoFit/>
          </a:bodyPr>
          <a:lstStyle/>
          <a:p>
            <a:pPr indent="355600" defTabSz="1471930">
              <a:lnSpc>
                <a:spcPct val="150000"/>
              </a:lnSpc>
              <a:buFont typeface="Wingdings" pitchFamily="2" charset="2"/>
              <a:buChar char="ü"/>
              <a:defRPr/>
            </a:pPr>
            <a:r>
              <a:rPr lang="zh-CN" altLang="en-US" sz="2000" b="1" u="sng" dirty="0" smtClean="0">
                <a:solidFill>
                  <a:srgbClr val="FF0000"/>
                </a:solidFill>
                <a:latin typeface="幼圆" pitchFamily="49" charset="-122"/>
                <a:ea typeface="幼圆" pitchFamily="49" charset="-122"/>
              </a:rPr>
              <a:t>物理沉淀、推流、过滤</a:t>
            </a:r>
            <a:endParaRPr lang="en-US" altLang="zh-CN" sz="2000" b="1" u="sng" dirty="0" smtClean="0">
              <a:solidFill>
                <a:srgbClr val="FF0000"/>
              </a:solidFill>
              <a:latin typeface="幼圆" pitchFamily="49" charset="-122"/>
              <a:ea typeface="幼圆" pitchFamily="49" charset="-122"/>
            </a:endParaRPr>
          </a:p>
          <a:p>
            <a:pPr indent="355600" defTabSz="1471930">
              <a:lnSpc>
                <a:spcPct val="150000"/>
              </a:lnSpc>
              <a:buFont typeface="Wingdings" pitchFamily="2" charset="2"/>
              <a:buChar char="ü"/>
              <a:defRPr/>
            </a:pPr>
            <a:r>
              <a:rPr lang="zh-CN" altLang="en-US" sz="2000" b="1" u="sng" dirty="0" smtClean="0">
                <a:solidFill>
                  <a:srgbClr val="FF0000"/>
                </a:solidFill>
                <a:latin typeface="幼圆" pitchFamily="49" charset="-122"/>
                <a:ea typeface="幼圆" pitchFamily="49" charset="-122"/>
              </a:rPr>
              <a:t>微生物净化原理</a:t>
            </a:r>
            <a:endParaRPr lang="en-US" altLang="zh-CN" sz="2000" b="1" u="sng" dirty="0" smtClean="0">
              <a:solidFill>
                <a:srgbClr val="FF0000"/>
              </a:solidFill>
              <a:latin typeface="幼圆" pitchFamily="49" charset="-122"/>
              <a:ea typeface="幼圆" pitchFamily="49" charset="-122"/>
            </a:endParaRPr>
          </a:p>
          <a:p>
            <a:pPr indent="355600" defTabSz="1471930">
              <a:lnSpc>
                <a:spcPct val="150000"/>
              </a:lnSpc>
              <a:buFont typeface="Wingdings" pitchFamily="2" charset="2"/>
              <a:buChar char="ü"/>
              <a:defRPr/>
            </a:pPr>
            <a:r>
              <a:rPr lang="zh-CN" altLang="en-US" sz="2000" b="1" u="sng" dirty="0" smtClean="0">
                <a:solidFill>
                  <a:srgbClr val="FF0000"/>
                </a:solidFill>
                <a:latin typeface="幼圆" pitchFamily="49" charset="-122"/>
                <a:ea typeface="幼圆" pitchFamily="49" charset="-122"/>
              </a:rPr>
              <a:t>离子净化原理</a:t>
            </a:r>
            <a:endParaRPr lang="en-US" altLang="zh-CN" sz="2000" b="1" u="sng" dirty="0" smtClean="0">
              <a:solidFill>
                <a:srgbClr val="FF0000"/>
              </a:solidFill>
              <a:latin typeface="幼圆" pitchFamily="49" charset="-122"/>
              <a:ea typeface="幼圆" pitchFamily="49" charset="-122"/>
            </a:endParaRPr>
          </a:p>
          <a:p>
            <a:pPr indent="355600" defTabSz="1471930">
              <a:lnSpc>
                <a:spcPct val="150000"/>
              </a:lnSpc>
              <a:buFont typeface="Wingdings" pitchFamily="2" charset="2"/>
              <a:buChar char="ü"/>
              <a:defRPr/>
            </a:pPr>
            <a:r>
              <a:rPr lang="zh-CN" altLang="en-US" sz="2000" b="1" u="sng" dirty="0" smtClean="0">
                <a:solidFill>
                  <a:srgbClr val="FF0000"/>
                </a:solidFill>
                <a:latin typeface="幼圆" pitchFamily="49" charset="-122"/>
                <a:ea typeface="幼圆" pitchFamily="49" charset="-122"/>
              </a:rPr>
              <a:t>磁力净化原理</a:t>
            </a:r>
            <a:endParaRPr lang="en-US" altLang="zh-CN" sz="2000" b="1" u="sng" dirty="0" smtClean="0">
              <a:solidFill>
                <a:srgbClr val="FF0000"/>
              </a:solidFill>
              <a:latin typeface="幼圆" pitchFamily="49" charset="-122"/>
              <a:ea typeface="幼圆" pitchFamily="49" charset="-122"/>
            </a:endParaRPr>
          </a:p>
          <a:p>
            <a:pPr indent="355600" defTabSz="1471930">
              <a:lnSpc>
                <a:spcPct val="150000"/>
              </a:lnSpc>
              <a:buFont typeface="Wingdings" pitchFamily="2" charset="2"/>
              <a:buChar char="ü"/>
              <a:defRPr/>
            </a:pPr>
            <a:r>
              <a:rPr lang="zh-CN" altLang="en-US" sz="2000" b="1" u="sng" dirty="0" smtClean="0">
                <a:solidFill>
                  <a:srgbClr val="FF0000"/>
                </a:solidFill>
                <a:latin typeface="幼圆" pitchFamily="49" charset="-122"/>
                <a:ea typeface="幼圆" pitchFamily="49" charset="-122"/>
              </a:rPr>
              <a:t>小分子水净化原理</a:t>
            </a:r>
            <a:endParaRPr lang="en-US" altLang="zh-CN" sz="2000" b="1" u="sng" dirty="0" smtClean="0">
              <a:solidFill>
                <a:srgbClr val="FF0000"/>
              </a:solidFill>
              <a:latin typeface="幼圆" pitchFamily="49" charset="-122"/>
              <a:ea typeface="幼圆" pitchFamily="49" charset="-122"/>
            </a:endParaRPr>
          </a:p>
        </p:txBody>
      </p:sp>
      <p:pic>
        <p:nvPicPr>
          <p:cNvPr id="102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4480" y="1520820"/>
            <a:ext cx="4572032" cy="5051452"/>
          </a:xfrm>
          <a:prstGeom prst="rect">
            <a:avLst/>
          </a:prstGeom>
          <a:noFill/>
          <a:ln w="9525">
            <a:noFill/>
            <a:miter lim="800000"/>
            <a:headEnd/>
            <a:tailEnd/>
          </a:ln>
          <a:effectLst/>
        </p:spPr>
      </p:pic>
      <p:sp>
        <p:nvSpPr>
          <p:cNvPr id="11" name="TextBox 10"/>
          <p:cNvSpPr txBox="1"/>
          <p:nvPr/>
        </p:nvSpPr>
        <p:spPr>
          <a:xfrm>
            <a:off x="451604" y="1000108"/>
            <a:ext cx="4929222" cy="40011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471930">
              <a:defRPr/>
            </a:pPr>
            <a:r>
              <a:rPr lang="zh-CN" altLang="en-US" sz="2000" b="1" spc="200" dirty="0" smtClean="0">
                <a:solidFill>
                  <a:schemeClr val="bg1"/>
                </a:solidFill>
                <a:latin typeface="微软雅黑" panose="020B0503020204020204" pitchFamily="34" charset="-122"/>
                <a:ea typeface="微软雅黑" panose="020B0503020204020204" pitchFamily="34" charset="-122"/>
              </a:rPr>
              <a:t>水产养殖尾水治理工艺流程示意图</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738016" y="1000108"/>
            <a:ext cx="5643602" cy="40011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471930">
              <a:defRPr/>
            </a:pPr>
            <a:r>
              <a:rPr lang="zh-CN" altLang="en-US" sz="2000" b="1" spc="200" dirty="0" smtClean="0">
                <a:solidFill>
                  <a:schemeClr val="bg1"/>
                </a:solidFill>
                <a:latin typeface="微软雅黑" panose="020B0503020204020204" pitchFamily="34" charset="-122"/>
                <a:ea typeface="微软雅黑" panose="020B0503020204020204" pitchFamily="34" charset="-122"/>
              </a:rPr>
              <a:t>技术原理</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738016" y="4243053"/>
            <a:ext cx="5572164" cy="2472095"/>
          </a:xfrm>
          <a:prstGeom prst="rect">
            <a:avLst/>
          </a:prstGeom>
          <a:noFill/>
        </p:spPr>
        <p:txBody>
          <a:bodyPr wrap="square">
            <a:spAutoFit/>
          </a:bodyPr>
          <a:lstStyle/>
          <a:p>
            <a:pPr indent="355600" defTabSz="1471930">
              <a:lnSpc>
                <a:spcPct val="150000"/>
              </a:lnSpc>
              <a:buFont typeface="Wingdings" pitchFamily="2" charset="2"/>
              <a:buChar char="Ø"/>
              <a:defRPr/>
            </a:pPr>
            <a:r>
              <a:rPr kumimoji="0" lang="zh-CN" altLang="en-US" sz="2000" kern="1200" cap="none" spc="100" normalizeH="0" baseline="0" noProof="0" dirty="0" smtClean="0">
                <a:latin typeface="微软雅黑" panose="020B0503020204020204" pitchFamily="34" charset="-122"/>
                <a:ea typeface="微软雅黑" panose="020B0503020204020204" pitchFamily="34" charset="-122"/>
                <a:cs typeface="+mn-cs"/>
              </a:rPr>
              <a:t>沉淀池排泥、大流量泵推流、硫自养填料</a:t>
            </a:r>
            <a:endParaRPr kumimoji="0" lang="en-US" altLang="zh-CN" sz="2000" kern="1200" cap="none" spc="100" normalizeH="0" baseline="0" noProof="0" dirty="0" smtClean="0">
              <a:latin typeface="微软雅黑" panose="020B0503020204020204" pitchFamily="34" charset="-122"/>
              <a:ea typeface="微软雅黑" panose="020B0503020204020204" pitchFamily="34" charset="-122"/>
              <a:cs typeface="+mn-cs"/>
            </a:endParaRPr>
          </a:p>
          <a:p>
            <a:pPr indent="355600" defTabSz="1471930">
              <a:lnSpc>
                <a:spcPct val="150000"/>
              </a:lnSpc>
              <a:buFont typeface="Wingdings" pitchFamily="2" charset="2"/>
              <a:buChar char="Ø"/>
              <a:defRPr/>
            </a:pPr>
            <a:r>
              <a:rPr lang="zh-CN" altLang="en-US" sz="2000" spc="100" dirty="0" smtClean="0">
                <a:latin typeface="微软雅黑" panose="020B0503020204020204" pitchFamily="34" charset="-122"/>
                <a:ea typeface="微软雅黑" panose="020B0503020204020204" pitchFamily="34" charset="-122"/>
              </a:rPr>
              <a:t>不堵塞生物填料设备、纳米曝气</a:t>
            </a:r>
            <a:endParaRPr lang="en-US" altLang="zh-CN" sz="2000" spc="100" dirty="0" smtClean="0">
              <a:latin typeface="微软雅黑" panose="020B0503020204020204" pitchFamily="34" charset="-122"/>
              <a:ea typeface="微软雅黑" panose="020B0503020204020204" pitchFamily="34" charset="-122"/>
            </a:endParaRPr>
          </a:p>
          <a:p>
            <a:pPr indent="355600" defTabSz="1471930">
              <a:lnSpc>
                <a:spcPct val="150000"/>
              </a:lnSpc>
              <a:buFont typeface="Wingdings" pitchFamily="2" charset="2"/>
              <a:buChar char="Ø"/>
              <a:defRPr/>
            </a:pPr>
            <a:r>
              <a:rPr lang="zh-CN" altLang="en-US" sz="2000" spc="100" dirty="0" smtClean="0">
                <a:latin typeface="微软雅黑" panose="020B0503020204020204" pitchFamily="34" charset="-122"/>
                <a:ea typeface="微软雅黑" panose="020B0503020204020204" pitchFamily="34" charset="-122"/>
              </a:rPr>
              <a:t>离子发生器</a:t>
            </a:r>
          </a:p>
          <a:p>
            <a:pPr indent="355600" defTabSz="1471930">
              <a:lnSpc>
                <a:spcPct val="150000"/>
              </a:lnSpc>
              <a:buFont typeface="Wingdings" pitchFamily="2" charset="2"/>
              <a:buChar char="Ø"/>
              <a:defRPr/>
            </a:pPr>
            <a:r>
              <a:rPr lang="zh-CN" altLang="en-US" sz="2000" spc="100" dirty="0" smtClean="0">
                <a:latin typeface="微软雅黑" panose="020B0503020204020204" pitchFamily="34" charset="-122"/>
                <a:ea typeface="微软雅黑" panose="020B0503020204020204" pitchFamily="34" charset="-122"/>
              </a:rPr>
              <a:t>磁力发生器</a:t>
            </a:r>
          </a:p>
          <a:p>
            <a:pPr indent="355600" defTabSz="1471930">
              <a:lnSpc>
                <a:spcPct val="150000"/>
              </a:lnSpc>
              <a:buFont typeface="Wingdings" pitchFamily="2" charset="2"/>
              <a:buChar char="Ø"/>
              <a:defRPr/>
            </a:pPr>
            <a:r>
              <a:rPr lang="zh-CN" altLang="en-US" sz="2000" spc="100" dirty="0" smtClean="0">
                <a:latin typeface="微软雅黑" panose="020B0503020204020204" pitchFamily="34" charset="-122"/>
                <a:ea typeface="微软雅黑" panose="020B0503020204020204" pitchFamily="34" charset="-122"/>
              </a:rPr>
              <a:t>小分子水发生器</a:t>
            </a:r>
            <a:endParaRPr lang="en-US" altLang="zh-CN" sz="2000" spc="100"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5738016" y="3857628"/>
            <a:ext cx="5643602" cy="40011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471930">
              <a:defRPr/>
            </a:pPr>
            <a:r>
              <a:rPr lang="zh-CN" altLang="en-US" sz="2000" b="1" spc="200" dirty="0" smtClean="0">
                <a:solidFill>
                  <a:schemeClr val="bg1"/>
                </a:solidFill>
                <a:latin typeface="微软雅黑" panose="020B0503020204020204" pitchFamily="34" charset="-122"/>
                <a:ea typeface="微软雅黑" panose="020B0503020204020204" pitchFamily="34" charset="-122"/>
              </a:rPr>
              <a:t>主要设备</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5"/>
          <a:srcRect/>
          <a:stretch>
            <a:fillRect/>
          </a:stretch>
        </p:blipFill>
        <p:spPr bwMode="auto">
          <a:xfrm>
            <a:off x="737356" y="1000108"/>
            <a:ext cx="10429948" cy="5355459"/>
          </a:xfrm>
          <a:prstGeom prst="rect">
            <a:avLst/>
          </a:prstGeom>
          <a:noFill/>
          <a:ln w="9525">
            <a:noFill/>
            <a:miter lim="800000"/>
            <a:headEnd/>
            <a:tailEnd/>
          </a:ln>
          <a:effectLst/>
        </p:spPr>
      </p:pic>
      <p:pic>
        <p:nvPicPr>
          <p:cNvPr id="5126" name="Picture 8"/>
          <p:cNvPicPr>
            <a:picLocks noChangeAspect="1"/>
          </p:cNvPicPr>
          <p:nvPr>
            <p:custDataLst>
              <p:tags r:id="rId1"/>
            </p:custDataLst>
          </p:nvPr>
        </p:nvPicPr>
        <p:blipFill>
          <a:blip r:embed="rId6"/>
          <a:stretch>
            <a:fillRect/>
          </a:stretch>
        </p:blipFill>
        <p:spPr>
          <a:xfrm>
            <a:off x="9642158" y="71438"/>
            <a:ext cx="2476500" cy="571500"/>
          </a:xfrm>
          <a:prstGeom prst="rect">
            <a:avLst/>
          </a:prstGeom>
          <a:noFill/>
          <a:ln w="9525">
            <a:noFill/>
          </a:ln>
        </p:spPr>
      </p:pic>
      <p:sp>
        <p:nvSpPr>
          <p:cNvPr id="6" name="矩形 7"/>
          <p:cNvSpPr>
            <a:spLocks noChangeArrowheads="1"/>
          </p:cNvSpPr>
          <p:nvPr>
            <p:custDataLst>
              <p:tags r:id="rId2"/>
            </p:custDataLst>
          </p:nvPr>
        </p:nvSpPr>
        <p:spPr bwMode="auto">
          <a:xfrm>
            <a:off x="1165984" y="6229879"/>
            <a:ext cx="4643470" cy="413831"/>
          </a:xfrm>
          <a:prstGeom prst="rect">
            <a:avLst/>
          </a:prstGeom>
          <a:noFill/>
          <a:ln w="9525">
            <a:noFill/>
            <a:miter lim="800000"/>
          </a:ln>
        </p:spPr>
        <p:txBody>
          <a:bodyPr wrap="square">
            <a:spAutoFit/>
          </a:bodyPr>
          <a:lstStyle/>
          <a:p>
            <a:pPr marL="457200" lvl="0" indent="-457200">
              <a:lnSpc>
                <a:spcPct val="150000"/>
              </a:lnSpc>
            </a:pPr>
            <a:r>
              <a:rPr lang="zh-CN" altLang="en-US" sz="1600" b="1" dirty="0" smtClean="0"/>
              <a:t>说明：图示仅为示意图，不代表实际尺寸及比例。</a:t>
            </a:r>
            <a:endParaRPr lang="en-US" sz="1600" b="1" dirty="0" smtClean="0"/>
          </a:p>
        </p:txBody>
      </p:sp>
      <p:sp>
        <p:nvSpPr>
          <p:cNvPr id="7" name="矩形 25"/>
          <p:cNvSpPr>
            <a:spLocks noChangeArrowheads="1"/>
          </p:cNvSpPr>
          <p:nvPr>
            <p:custDataLst>
              <p:tags r:id="rId3"/>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工艺流程及原理</a:t>
            </a:r>
            <a:endParaRPr lang="zh-CN" altLang="en-US" sz="2400" b="1" spc="300" dirty="0">
              <a:latin typeface="微软雅黑" panose="020B0503020204020204" pitchFamily="34" charset="-122"/>
              <a:ea typeface="微软雅黑" panose="020B0503020204020204" pitchFamily="34" charset="-122"/>
              <a:cs typeface="iLiHei"/>
            </a:endParaRPr>
          </a:p>
        </p:txBody>
      </p:sp>
      <p:sp>
        <p:nvSpPr>
          <p:cNvPr id="8" name="TextBox 7"/>
          <p:cNvSpPr txBox="1"/>
          <p:nvPr/>
        </p:nvSpPr>
        <p:spPr>
          <a:xfrm>
            <a:off x="3452000" y="857232"/>
            <a:ext cx="5786478" cy="40011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1471930">
              <a:defRPr/>
            </a:pPr>
            <a:r>
              <a:rPr lang="zh-CN" altLang="en-US" sz="2000" b="1" spc="200" dirty="0" smtClean="0">
                <a:solidFill>
                  <a:schemeClr val="bg1"/>
                </a:solidFill>
                <a:latin typeface="微软雅黑" panose="020B0503020204020204" pitchFamily="34" charset="-122"/>
                <a:ea typeface="微软雅黑" panose="020B0503020204020204" pitchFamily="34" charset="-122"/>
              </a:rPr>
              <a:t>水产养殖尾水治理工程</a:t>
            </a:r>
            <a:r>
              <a:rPr lang="en-US" altLang="zh-CN" sz="2000" b="1" spc="200" dirty="0" smtClean="0">
                <a:solidFill>
                  <a:schemeClr val="bg1"/>
                </a:solidFill>
                <a:latin typeface="微软雅黑" panose="020B0503020204020204" pitchFamily="34" charset="-122"/>
                <a:ea typeface="微软雅黑" panose="020B0503020204020204" pitchFamily="34" charset="-122"/>
              </a:rPr>
              <a:t>—</a:t>
            </a:r>
            <a:r>
              <a:rPr lang="zh-CN" altLang="en-US" sz="2000" b="1" spc="200" dirty="0" smtClean="0">
                <a:solidFill>
                  <a:schemeClr val="bg1"/>
                </a:solidFill>
                <a:latin typeface="微软雅黑" panose="020B0503020204020204" pitchFamily="34" charset="-122"/>
                <a:ea typeface="微软雅黑" panose="020B0503020204020204" pitchFamily="34" charset="-122"/>
              </a:rPr>
              <a:t>平面与高程示意图</a:t>
            </a:r>
            <a:endParaRPr lang="zh-CN" altLang="en-US" sz="2000"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sp>
        <p:nvSpPr>
          <p:cNvPr id="7" name="矩形 7"/>
          <p:cNvSpPr>
            <a:spLocks noChangeArrowheads="1"/>
          </p:cNvSpPr>
          <p:nvPr>
            <p:custDataLst>
              <p:tags r:id="rId2"/>
            </p:custDataLst>
          </p:nvPr>
        </p:nvSpPr>
        <p:spPr bwMode="auto">
          <a:xfrm>
            <a:off x="521970" y="1077595"/>
            <a:ext cx="11276330" cy="4401205"/>
          </a:xfrm>
          <a:prstGeom prst="rect">
            <a:avLst/>
          </a:prstGeom>
          <a:noFill/>
          <a:ln w="9525">
            <a:noFill/>
            <a:miter lim="800000"/>
          </a:ln>
        </p:spPr>
        <p:txBody>
          <a:bodyPr wrap="square">
            <a:spAutoFit/>
          </a:bodyPr>
          <a:lstStyle/>
          <a:p>
            <a:pPr>
              <a:lnSpc>
                <a:spcPct val="150000"/>
              </a:lnSpc>
              <a:spcAft>
                <a:spcPts val="1200"/>
              </a:spcAft>
            </a:pPr>
            <a:r>
              <a:rPr lang="x-none" sz="2000" b="1" dirty="0" smtClean="0"/>
              <a:t>工艺流程说明</a:t>
            </a:r>
            <a:r>
              <a:rPr lang="zh-CN" altLang="en-US" sz="2000" b="1" dirty="0" smtClean="0"/>
              <a:t>：</a:t>
            </a:r>
          </a:p>
          <a:p>
            <a:pPr marL="457200" lvl="0" indent="-457200">
              <a:lnSpc>
                <a:spcPct val="150000"/>
              </a:lnSpc>
              <a:buFont typeface="Wingdings" pitchFamily="2" charset="2"/>
              <a:buChar char="n"/>
            </a:pPr>
            <a:r>
              <a:rPr lang="x-none" sz="2000" b="1" dirty="0" smtClean="0"/>
              <a:t>尾水沟渠：</a:t>
            </a:r>
            <a:endParaRPr lang="en-US" sz="2000" b="1" dirty="0" smtClean="0"/>
          </a:p>
          <a:p>
            <a:pPr indent="358775">
              <a:lnSpc>
                <a:spcPct val="150000"/>
              </a:lnSpc>
            </a:pPr>
            <a:r>
              <a:rPr lang="x-none" sz="2000" dirty="0" smtClean="0"/>
              <a:t>先在水产养殖尾水排放沟渠进入处理场地的前段使用</a:t>
            </a:r>
            <a:r>
              <a:rPr lang="x-none" sz="2000" u="sng" dirty="0" smtClean="0"/>
              <a:t>微孔过滤器</a:t>
            </a:r>
            <a:r>
              <a:rPr lang="x-none" sz="2000" dirty="0" smtClean="0"/>
              <a:t>把大件垃圾、颗粒物和粪便过滤清除，</a:t>
            </a:r>
            <a:r>
              <a:rPr lang="zh-CN" altLang="en-US" sz="2000" dirty="0" smtClean="0"/>
              <a:t>并安装等离子消毒设备，对尾水进行预消毒。</a:t>
            </a:r>
            <a:r>
              <a:rPr lang="x-none" sz="2000" dirty="0" smtClean="0"/>
              <a:t>然后尾水进入集水池。</a:t>
            </a:r>
            <a:endParaRPr lang="zh-CN" altLang="en-US" sz="2000" dirty="0" smtClean="0"/>
          </a:p>
          <a:p>
            <a:pPr marL="457200" indent="-457200">
              <a:lnSpc>
                <a:spcPct val="150000"/>
              </a:lnSpc>
              <a:buFont typeface="Wingdings" pitchFamily="2" charset="2"/>
              <a:buChar char="n"/>
            </a:pPr>
            <a:r>
              <a:rPr lang="zh-CN" altLang="en-US" sz="2000" b="1" dirty="0" smtClean="0"/>
              <a:t>收集池与</a:t>
            </a:r>
            <a:r>
              <a:rPr lang="x-none" sz="2000" b="1" dirty="0" smtClean="0"/>
              <a:t>一沉池：</a:t>
            </a:r>
            <a:endParaRPr lang="zh-CN" altLang="en-US" sz="2000" b="1" dirty="0" smtClean="0"/>
          </a:p>
          <a:p>
            <a:pPr indent="358775">
              <a:lnSpc>
                <a:spcPct val="150000"/>
              </a:lnSpc>
            </a:pPr>
            <a:r>
              <a:rPr lang="zh-CN" altLang="en-US" sz="2000" dirty="0" smtClean="0"/>
              <a:t>收集池采用蛋白分离器初步去除有机污染物及各种颗粒物污垢。集水池中使用多功能潜水泵以平流式的入水方法节省用电，并向潜水泵加入微生物制剂来与尾水充分混合后，在较深水的沉淀池内沉淀，沉淀池内的污泥使用污泥泵及池底布置穿孔排泥管将之抽提到污泥干化池进行干化处理，这个方法简单实用，无需上脱水设备。</a:t>
            </a:r>
            <a:endParaRPr lang="en-US" altLang="zh-CN" sz="2000" dirty="0" smtClean="0"/>
          </a:p>
        </p:txBody>
      </p:sp>
      <p:sp>
        <p:nvSpPr>
          <p:cNvPr id="5" name="矩形 25"/>
          <p:cNvSpPr>
            <a:spLocks noChangeArrowheads="1"/>
          </p:cNvSpPr>
          <p:nvPr>
            <p:custDataLst>
              <p:tags r:id="rId3"/>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工艺流程及原理</a:t>
            </a:r>
            <a:endParaRPr lang="zh-CN" altLang="en-US" sz="2400" b="1" spc="300" dirty="0">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sp>
        <p:nvSpPr>
          <p:cNvPr id="7" name="矩形 7"/>
          <p:cNvSpPr>
            <a:spLocks noChangeArrowheads="1"/>
          </p:cNvSpPr>
          <p:nvPr>
            <p:custDataLst>
              <p:tags r:id="rId2"/>
            </p:custDataLst>
          </p:nvPr>
        </p:nvSpPr>
        <p:spPr bwMode="auto">
          <a:xfrm>
            <a:off x="521970" y="1077595"/>
            <a:ext cx="11276330" cy="5170646"/>
          </a:xfrm>
          <a:prstGeom prst="rect">
            <a:avLst/>
          </a:prstGeom>
          <a:noFill/>
          <a:ln w="9525">
            <a:noFill/>
            <a:miter lim="800000"/>
          </a:ln>
        </p:spPr>
        <p:txBody>
          <a:bodyPr wrap="square">
            <a:spAutoFit/>
          </a:bodyPr>
          <a:lstStyle/>
          <a:p>
            <a:pPr marL="457200" lvl="0" indent="-457200">
              <a:lnSpc>
                <a:spcPct val="150000"/>
              </a:lnSpc>
              <a:buFont typeface="Wingdings" pitchFamily="2" charset="2"/>
              <a:buChar char="n"/>
            </a:pPr>
            <a:r>
              <a:rPr lang="zh-CN" altLang="en-US" sz="2000" b="1" dirty="0" smtClean="0"/>
              <a:t>曝气池</a:t>
            </a:r>
            <a:r>
              <a:rPr lang="x-none" sz="2000" b="1" dirty="0" smtClean="0"/>
              <a:t>：</a:t>
            </a:r>
            <a:endParaRPr lang="en-US" sz="2000" b="1" dirty="0" smtClean="0"/>
          </a:p>
          <a:p>
            <a:pPr indent="358775">
              <a:lnSpc>
                <a:spcPct val="150000"/>
              </a:lnSpc>
            </a:pPr>
            <a:r>
              <a:rPr lang="zh-CN" altLang="en-US" sz="2000" dirty="0" smtClean="0"/>
              <a:t>尾水进入曝气池内，池内水体不断的循环流动，一方面通过填料箱体内完成硝化和反硝化作用，另一方面通过提水推流曝气设备进行曝气，让水流动和上下置换充分，对水体进行充氧和对污染物进行消解，由于使用提水推流设备曝气，该设备带有磁力、离子及小分子水功能，治理中通过水置换和水循环让水体上下层级置换更充分。</a:t>
            </a:r>
            <a:endParaRPr lang="en-US" altLang="zh-CN" sz="2000" dirty="0" smtClean="0"/>
          </a:p>
          <a:p>
            <a:pPr indent="358775">
              <a:lnSpc>
                <a:spcPct val="150000"/>
              </a:lnSpc>
              <a:buFont typeface="Wingdings" pitchFamily="2" charset="2"/>
              <a:buChar char="n"/>
            </a:pPr>
            <a:r>
              <a:rPr lang="zh-CN" altLang="en-US" sz="2000" b="1" dirty="0" smtClean="0"/>
              <a:t>二沉池及硫自养过滤池</a:t>
            </a:r>
            <a:r>
              <a:rPr lang="x-none" sz="2000" b="1" dirty="0" smtClean="0"/>
              <a:t>：</a:t>
            </a:r>
            <a:endParaRPr lang="zh-CN" altLang="en-US" sz="2000" b="1" dirty="0" smtClean="0"/>
          </a:p>
          <a:p>
            <a:pPr indent="358775">
              <a:lnSpc>
                <a:spcPct val="150000"/>
              </a:lnSpc>
            </a:pPr>
            <a:r>
              <a:rPr lang="zh-CN" altLang="en-US" sz="2000" dirty="0" smtClean="0"/>
              <a:t>尾水通过曝气池后进入二沉池进行固液分离。上清液排入硫自养过滤池，利用硫自养反硝化技术实现总氮的去除，该技术原理是以硫化钠（</a:t>
            </a:r>
            <a:r>
              <a:rPr lang="en-US" sz="2000" dirty="0" smtClean="0"/>
              <a:t>Na</a:t>
            </a:r>
            <a:r>
              <a:rPr lang="en-US" sz="2000" baseline="-25000" dirty="0" smtClean="0"/>
              <a:t>2</a:t>
            </a:r>
            <a:r>
              <a:rPr lang="en-US" sz="2000" dirty="0" smtClean="0"/>
              <a:t>S</a:t>
            </a:r>
            <a:r>
              <a:rPr lang="zh-CN" altLang="en-US" sz="2000" dirty="0" smtClean="0"/>
              <a:t>）、硫代硫酸钠（</a:t>
            </a:r>
            <a:r>
              <a:rPr lang="en-US" sz="2000" dirty="0" smtClean="0"/>
              <a:t>Na</a:t>
            </a:r>
            <a:r>
              <a:rPr lang="en-US" sz="2000" baseline="-25000" dirty="0" smtClean="0"/>
              <a:t>2</a:t>
            </a:r>
            <a:r>
              <a:rPr lang="en-US" sz="2000" dirty="0" smtClean="0"/>
              <a:t>S</a:t>
            </a:r>
            <a:r>
              <a:rPr lang="en-US" sz="2000" baseline="-25000" dirty="0" smtClean="0"/>
              <a:t>2</a:t>
            </a:r>
            <a:r>
              <a:rPr lang="en-US" sz="2000" dirty="0" smtClean="0"/>
              <a:t>O</a:t>
            </a:r>
            <a:r>
              <a:rPr lang="en-US" sz="2000" baseline="-25000" dirty="0" smtClean="0"/>
              <a:t>3</a:t>
            </a:r>
            <a:r>
              <a:rPr lang="zh-CN" altLang="en-US" sz="2000" dirty="0" smtClean="0"/>
              <a:t>）和单质硫（</a:t>
            </a:r>
            <a:r>
              <a:rPr lang="en-US" sz="2000" dirty="0" smtClean="0"/>
              <a:t>S)</a:t>
            </a:r>
            <a:r>
              <a:rPr lang="zh-CN" altLang="en-US" sz="2000" dirty="0" smtClean="0"/>
              <a:t>等还原态硫源为电子供体，以</a:t>
            </a:r>
            <a:r>
              <a:rPr lang="en-US" sz="2000" dirty="0" smtClean="0"/>
              <a:t>CO</a:t>
            </a:r>
            <a:r>
              <a:rPr lang="en-US" sz="2000" baseline="-25000" dirty="0" smtClean="0"/>
              <a:t>3</a:t>
            </a:r>
            <a:r>
              <a:rPr lang="en-US" sz="2000" baseline="30000" dirty="0" smtClean="0"/>
              <a:t>2-</a:t>
            </a:r>
            <a:r>
              <a:rPr lang="zh-CN" altLang="en-US" sz="2000" dirty="0" smtClean="0"/>
              <a:t>、</a:t>
            </a:r>
            <a:r>
              <a:rPr lang="en-US" sz="2000" dirty="0" smtClean="0"/>
              <a:t>HCO</a:t>
            </a:r>
            <a:r>
              <a:rPr lang="en-US" sz="2000" baseline="-25000" dirty="0" smtClean="0"/>
              <a:t>3</a:t>
            </a:r>
            <a:r>
              <a:rPr lang="en-US" sz="2000" baseline="30000" dirty="0" smtClean="0"/>
              <a:t>-</a:t>
            </a:r>
            <a:r>
              <a:rPr lang="zh-CN" altLang="en-US" sz="2000" dirty="0" smtClean="0"/>
              <a:t>、</a:t>
            </a:r>
            <a:r>
              <a:rPr lang="en-US" sz="2000" dirty="0" smtClean="0"/>
              <a:t>CO</a:t>
            </a:r>
            <a:r>
              <a:rPr lang="en-US" sz="2000" baseline="-25000" dirty="0" smtClean="0"/>
              <a:t>2</a:t>
            </a:r>
            <a:r>
              <a:rPr lang="zh-CN" altLang="en-US" sz="2000" dirty="0" smtClean="0"/>
              <a:t>作为无机碳源，在缺氧环境下将</a:t>
            </a:r>
            <a:r>
              <a:rPr lang="en-US" sz="2000" dirty="0" smtClean="0"/>
              <a:t>NO</a:t>
            </a:r>
            <a:r>
              <a:rPr lang="en-US" sz="2000" baseline="-25000" dirty="0" smtClean="0"/>
              <a:t>3</a:t>
            </a:r>
            <a:r>
              <a:rPr lang="en-US" sz="2000" baseline="30000" dirty="0" smtClean="0"/>
              <a:t>-</a:t>
            </a:r>
            <a:r>
              <a:rPr lang="en-US" sz="2000" dirty="0" smtClean="0"/>
              <a:t>-N</a:t>
            </a:r>
            <a:r>
              <a:rPr lang="zh-CN" altLang="en-US" sz="2000" dirty="0" smtClean="0"/>
              <a:t>还原为</a:t>
            </a:r>
            <a:r>
              <a:rPr lang="en-US" sz="2000" dirty="0" smtClean="0"/>
              <a:t>N</a:t>
            </a:r>
            <a:r>
              <a:rPr lang="en-US" sz="2000" baseline="-25000" dirty="0" smtClean="0"/>
              <a:t>2</a:t>
            </a:r>
            <a:r>
              <a:rPr lang="zh-CN" altLang="en-US" sz="2000" dirty="0" smtClean="0"/>
              <a:t>。</a:t>
            </a:r>
            <a:r>
              <a:rPr lang="zh-CN" altLang="en-US" sz="2000" dirty="0" smtClean="0">
                <a:solidFill>
                  <a:srgbClr val="FF0000"/>
                </a:solidFill>
              </a:rPr>
              <a:t>该技术很好地解决了处理低</a:t>
            </a:r>
            <a:r>
              <a:rPr lang="en-US" altLang="zh-CN" sz="2000" dirty="0" smtClean="0">
                <a:solidFill>
                  <a:srgbClr val="FF0000"/>
                </a:solidFill>
              </a:rPr>
              <a:t>C/N</a:t>
            </a:r>
            <a:r>
              <a:rPr lang="zh-CN" altLang="en-US" sz="2000" dirty="0" smtClean="0">
                <a:solidFill>
                  <a:srgbClr val="FF0000"/>
                </a:solidFill>
              </a:rPr>
              <a:t>污水去除总氮的问题，同时具有以下几个</a:t>
            </a:r>
            <a:r>
              <a:rPr lang="zh-CN" altLang="en-US" sz="2000" u="sng" dirty="0" smtClean="0">
                <a:solidFill>
                  <a:srgbClr val="FF0000"/>
                </a:solidFill>
              </a:rPr>
              <a:t>优点：</a:t>
            </a:r>
            <a:r>
              <a:rPr lang="en-US" altLang="zh-CN" sz="2000" u="sng" dirty="0" smtClean="0">
                <a:solidFill>
                  <a:srgbClr val="FF0000"/>
                </a:solidFill>
              </a:rPr>
              <a:t>1</a:t>
            </a:r>
            <a:r>
              <a:rPr lang="zh-CN" altLang="en-US" sz="2000" u="sng" dirty="0" smtClean="0">
                <a:solidFill>
                  <a:srgbClr val="FF0000"/>
                </a:solidFill>
              </a:rPr>
              <a:t>）无需投加碳源，节省了碳源的消耗；</a:t>
            </a:r>
            <a:r>
              <a:rPr lang="en-US" altLang="zh-CN" sz="2000" u="sng" dirty="0" smtClean="0">
                <a:solidFill>
                  <a:srgbClr val="FF0000"/>
                </a:solidFill>
              </a:rPr>
              <a:t>2</a:t>
            </a:r>
            <a:r>
              <a:rPr lang="zh-CN" altLang="en-US" sz="2000" u="sng" dirty="0" smtClean="0">
                <a:solidFill>
                  <a:srgbClr val="FF0000"/>
                </a:solidFill>
              </a:rPr>
              <a:t>）无碳源穿透问题，防止出水</a:t>
            </a:r>
            <a:r>
              <a:rPr lang="en-US" altLang="zh-CN" sz="2000" u="sng" dirty="0" smtClean="0">
                <a:solidFill>
                  <a:srgbClr val="FF0000"/>
                </a:solidFill>
              </a:rPr>
              <a:t>COD</a:t>
            </a:r>
            <a:r>
              <a:rPr lang="zh-CN" altLang="en-US" sz="2000" u="sng" dirty="0" smtClean="0">
                <a:solidFill>
                  <a:srgbClr val="FF0000"/>
                </a:solidFill>
              </a:rPr>
              <a:t>升高；</a:t>
            </a:r>
            <a:r>
              <a:rPr lang="en-US" altLang="zh-CN" sz="2000" u="sng" dirty="0" smtClean="0">
                <a:solidFill>
                  <a:srgbClr val="FF0000"/>
                </a:solidFill>
              </a:rPr>
              <a:t>3</a:t>
            </a:r>
            <a:r>
              <a:rPr lang="zh-CN" altLang="en-US" sz="2000" u="sng" dirty="0" smtClean="0">
                <a:solidFill>
                  <a:srgbClr val="FF0000"/>
                </a:solidFill>
              </a:rPr>
              <a:t>）填料自身消耗，无须更换</a:t>
            </a:r>
            <a:r>
              <a:rPr lang="zh-CN" altLang="en-US" sz="2000" dirty="0" smtClean="0"/>
              <a:t>。</a:t>
            </a:r>
            <a:endParaRPr lang="en-US" altLang="zh-CN" sz="2000" dirty="0" smtClean="0"/>
          </a:p>
        </p:txBody>
      </p:sp>
      <p:sp>
        <p:nvSpPr>
          <p:cNvPr id="5" name="矩形 25"/>
          <p:cNvSpPr>
            <a:spLocks noChangeArrowheads="1"/>
          </p:cNvSpPr>
          <p:nvPr>
            <p:custDataLst>
              <p:tags r:id="rId3"/>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工艺流程及原理</a:t>
            </a:r>
            <a:endParaRPr lang="zh-CN" altLang="en-US" sz="2400" b="1" spc="300" dirty="0">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sp>
        <p:nvSpPr>
          <p:cNvPr id="8" name="矩形 25"/>
          <p:cNvSpPr>
            <a:spLocks noChangeArrowheads="1"/>
          </p:cNvSpPr>
          <p:nvPr>
            <p:custDataLst>
              <p:tags r:id="rId2"/>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kumimoji="0" lang="zh-CN" altLang="en-US" sz="2400" b="1" i="0" u="none" strike="noStrike" kern="1200" cap="none" spc="300" normalizeH="0" baseline="0" noProof="0" dirty="0" smtClean="0">
                <a:ln>
                  <a:noFill/>
                </a:ln>
                <a:effectLst/>
                <a:uLnTx/>
                <a:uFillTx/>
                <a:latin typeface="微软雅黑" panose="020B0503020204020204" pitchFamily="34" charset="-122"/>
                <a:ea typeface="微软雅黑" panose="020B0503020204020204" pitchFamily="34" charset="-122"/>
                <a:cs typeface="iLiHei"/>
              </a:rPr>
              <a:t>新技术专用设备</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
        <p:nvSpPr>
          <p:cNvPr id="17" name="矩形 7"/>
          <p:cNvSpPr>
            <a:spLocks noChangeArrowheads="1"/>
          </p:cNvSpPr>
          <p:nvPr>
            <p:custDataLst>
              <p:tags r:id="rId3"/>
            </p:custDataLst>
          </p:nvPr>
        </p:nvSpPr>
        <p:spPr bwMode="auto">
          <a:xfrm>
            <a:off x="380166" y="857232"/>
            <a:ext cx="11430080" cy="3323987"/>
          </a:xfrm>
          <a:prstGeom prst="rect">
            <a:avLst/>
          </a:prstGeom>
          <a:noFill/>
          <a:ln w="9525">
            <a:noFill/>
            <a:miter lim="800000"/>
          </a:ln>
        </p:spPr>
        <p:txBody>
          <a:bodyPr wrap="square">
            <a:spAutoFit/>
          </a:bodyPr>
          <a:lstStyle/>
          <a:p>
            <a:pPr lvl="0" indent="444500">
              <a:lnSpc>
                <a:spcPct val="150000"/>
              </a:lnSpc>
              <a:buFont typeface="Wingdings" pitchFamily="2" charset="2"/>
              <a:buChar char="Ø"/>
              <a:defRPr/>
            </a:pPr>
            <a:r>
              <a:rPr lang="zh-CN" altLang="en-US" sz="2000" b="1" u="sng" dirty="0" smtClean="0"/>
              <a:t>提水推流曝气设备</a:t>
            </a:r>
            <a:endParaRPr lang="en-US" altLang="zh-CN" sz="2000" b="1" u="sng" dirty="0" smtClean="0"/>
          </a:p>
          <a:p>
            <a:pPr lvl="0" indent="444500">
              <a:lnSpc>
                <a:spcPct val="150000"/>
              </a:lnSpc>
              <a:defRPr/>
            </a:pPr>
            <a:r>
              <a:rPr lang="zh-CN" altLang="en-US" sz="2000" dirty="0" smtClean="0"/>
              <a:t>对比传统的鱼塘增氧机，该设备更高效、省电。空气通过底部倒伞形旋混曝气头三角刺把气泡破碎，气泡由下往上经两侧闸板和上压的</a:t>
            </a:r>
            <a:r>
              <a:rPr lang="en-US" altLang="zh-CN" sz="2000" dirty="0" smtClean="0"/>
              <a:t>45</a:t>
            </a:r>
            <a:r>
              <a:rPr lang="zh-CN" altLang="en-US" sz="2000" dirty="0" smtClean="0"/>
              <a:t>度斜板控制，往一个方向推流，使水体在池体内环形流动，实现流水不腐的原理，水体充氧更充分，有利于微生物净化的效果；</a:t>
            </a:r>
            <a:endParaRPr lang="en-US" altLang="zh-CN" sz="2000" dirty="0" smtClean="0"/>
          </a:p>
          <a:p>
            <a:pPr lvl="0" indent="444500">
              <a:lnSpc>
                <a:spcPct val="150000"/>
              </a:lnSpc>
              <a:defRPr/>
            </a:pPr>
            <a:r>
              <a:rPr lang="zh-CN" altLang="en-US" sz="2000" dirty="0" smtClean="0">
                <a:solidFill>
                  <a:srgbClr val="000000"/>
                </a:solidFill>
              </a:rPr>
              <a:t>曝气头设置在</a:t>
            </a:r>
            <a:r>
              <a:rPr lang="en-US" altLang="zh-CN" sz="2000" dirty="0" smtClean="0">
                <a:solidFill>
                  <a:srgbClr val="000000"/>
                </a:solidFill>
              </a:rPr>
              <a:t>1</a:t>
            </a:r>
            <a:r>
              <a:rPr lang="zh-CN" altLang="en-US" sz="2000" dirty="0" smtClean="0">
                <a:solidFill>
                  <a:srgbClr val="000000"/>
                </a:solidFill>
              </a:rPr>
              <a:t>米处水深，空气压力小，节省鼓风机用电，不断上升的空气带动底部水体向上流动，实现水体上下层充分置换，使整个水体水温一致，避免了烈日中下雨造成的返塘死鱼事故，同时有效抑制了蓝藻的繁殖。</a:t>
            </a:r>
          </a:p>
        </p:txBody>
      </p:sp>
      <p:pic>
        <p:nvPicPr>
          <p:cNvPr id="9" name="图片 20" descr="C:\Users\Administrator\AppData\Local\Temp\WeChat Files\807bc47e28957af38f71ff78ee7b6ed.jpg"/>
          <p:cNvPicPr>
            <a:picLocks noChangeAspect="1"/>
          </p:cNvPicPr>
          <p:nvPr/>
        </p:nvPicPr>
        <p:blipFill>
          <a:blip r:embed="rId6"/>
          <a:stretch>
            <a:fillRect/>
          </a:stretch>
        </p:blipFill>
        <p:spPr>
          <a:xfrm>
            <a:off x="360280" y="4214818"/>
            <a:ext cx="3257572" cy="2571768"/>
          </a:xfrm>
          <a:prstGeom prst="rect">
            <a:avLst/>
          </a:prstGeom>
          <a:noFill/>
          <a:ln w="9525">
            <a:noFill/>
          </a:ln>
        </p:spPr>
      </p:pic>
      <p:pic>
        <p:nvPicPr>
          <p:cNvPr id="11" name="图片 19" descr="C:\Users\Administrator\AppData\Local\Temp\WeChat Files\122d01bc5cb6404d3e95b383c6b4da8.jpg"/>
          <p:cNvPicPr>
            <a:picLocks noChangeAspect="1"/>
          </p:cNvPicPr>
          <p:nvPr/>
        </p:nvPicPr>
        <p:blipFill>
          <a:blip r:embed="rId7"/>
          <a:srcRect b="20239"/>
          <a:stretch>
            <a:fillRect/>
          </a:stretch>
        </p:blipFill>
        <p:spPr>
          <a:xfrm>
            <a:off x="3766327" y="4214818"/>
            <a:ext cx="3257573" cy="2571768"/>
          </a:xfrm>
          <a:prstGeom prst="rect">
            <a:avLst/>
          </a:prstGeom>
          <a:noFill/>
          <a:ln w="9525">
            <a:noFill/>
          </a:ln>
        </p:spPr>
      </p:pic>
      <p:sp>
        <p:nvSpPr>
          <p:cNvPr id="16" name="矩形 15"/>
          <p:cNvSpPr/>
          <p:nvPr/>
        </p:nvSpPr>
        <p:spPr>
          <a:xfrm>
            <a:off x="7166776" y="4214818"/>
            <a:ext cx="4714908" cy="2571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8" cstate="print"/>
          <a:srcRect/>
          <a:stretch>
            <a:fillRect/>
          </a:stretch>
        </p:blipFill>
        <p:spPr bwMode="auto">
          <a:xfrm>
            <a:off x="9663793" y="4286256"/>
            <a:ext cx="1932139" cy="2428892"/>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cstate="print"/>
          <a:srcRect/>
          <a:stretch>
            <a:fillRect/>
          </a:stretch>
        </p:blipFill>
        <p:spPr bwMode="auto">
          <a:xfrm>
            <a:off x="7523966" y="4286256"/>
            <a:ext cx="1571636" cy="2432294"/>
          </a:xfrm>
          <a:prstGeom prst="rect">
            <a:avLst/>
          </a:prstGeom>
          <a:noFill/>
          <a:ln w="9525">
            <a:noFill/>
            <a:miter lim="800000"/>
            <a:headEnd/>
            <a:tailEnd/>
          </a:ln>
          <a:effec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4"/>
          <a:stretch>
            <a:fillRect/>
          </a:stretch>
        </p:blipFill>
        <p:spPr>
          <a:xfrm>
            <a:off x="9642158" y="71438"/>
            <a:ext cx="2476500" cy="571500"/>
          </a:xfrm>
          <a:prstGeom prst="rect">
            <a:avLst/>
          </a:prstGeom>
          <a:noFill/>
          <a:ln w="9525">
            <a:noFill/>
          </a:ln>
        </p:spPr>
      </p:pic>
      <p:pic>
        <p:nvPicPr>
          <p:cNvPr id="80898" name="Picture 2"/>
          <p:cNvPicPr>
            <a:picLocks noChangeAspect="1" noChangeArrowheads="1"/>
          </p:cNvPicPr>
          <p:nvPr/>
        </p:nvPicPr>
        <p:blipFill>
          <a:blip r:embed="rId5"/>
          <a:srcRect/>
          <a:stretch>
            <a:fillRect/>
          </a:stretch>
        </p:blipFill>
        <p:spPr bwMode="auto">
          <a:xfrm>
            <a:off x="380166" y="1214422"/>
            <a:ext cx="3575818" cy="2395536"/>
          </a:xfrm>
          <a:prstGeom prst="rect">
            <a:avLst/>
          </a:prstGeom>
          <a:noFill/>
          <a:ln w="9525">
            <a:noFill/>
            <a:miter lim="800000"/>
            <a:headEnd/>
            <a:tailEnd/>
          </a:ln>
          <a:effectLst/>
        </p:spPr>
      </p:pic>
      <p:pic>
        <p:nvPicPr>
          <p:cNvPr id="80899" name="Picture 3"/>
          <p:cNvPicPr>
            <a:picLocks noChangeAspect="1" noChangeArrowheads="1"/>
          </p:cNvPicPr>
          <p:nvPr/>
        </p:nvPicPr>
        <p:blipFill>
          <a:blip r:embed="rId6"/>
          <a:srcRect/>
          <a:stretch>
            <a:fillRect/>
          </a:stretch>
        </p:blipFill>
        <p:spPr bwMode="auto">
          <a:xfrm>
            <a:off x="237290" y="3857628"/>
            <a:ext cx="3962400" cy="2514600"/>
          </a:xfrm>
          <a:prstGeom prst="rect">
            <a:avLst/>
          </a:prstGeom>
          <a:noFill/>
          <a:ln w="9525">
            <a:noFill/>
            <a:miter lim="800000"/>
            <a:headEnd/>
            <a:tailEnd/>
          </a:ln>
          <a:effectLst/>
        </p:spPr>
      </p:pic>
      <p:pic>
        <p:nvPicPr>
          <p:cNvPr id="80900" name="Picture 4"/>
          <p:cNvPicPr>
            <a:picLocks noChangeAspect="1" noChangeArrowheads="1"/>
          </p:cNvPicPr>
          <p:nvPr/>
        </p:nvPicPr>
        <p:blipFill>
          <a:blip r:embed="rId7"/>
          <a:srcRect/>
          <a:stretch>
            <a:fillRect/>
          </a:stretch>
        </p:blipFill>
        <p:spPr bwMode="auto">
          <a:xfrm>
            <a:off x="5237950" y="989236"/>
            <a:ext cx="1928826" cy="2746481"/>
          </a:xfrm>
          <a:prstGeom prst="rect">
            <a:avLst/>
          </a:prstGeom>
          <a:noFill/>
          <a:ln w="9525">
            <a:noFill/>
            <a:miter lim="800000"/>
            <a:headEnd/>
            <a:tailEnd/>
          </a:ln>
          <a:effectLst/>
        </p:spPr>
      </p:pic>
      <p:pic>
        <p:nvPicPr>
          <p:cNvPr id="80901" name="Picture 5"/>
          <p:cNvPicPr>
            <a:picLocks noChangeAspect="1" noChangeArrowheads="1"/>
          </p:cNvPicPr>
          <p:nvPr/>
        </p:nvPicPr>
        <p:blipFill>
          <a:blip r:embed="rId8"/>
          <a:srcRect/>
          <a:stretch>
            <a:fillRect/>
          </a:stretch>
        </p:blipFill>
        <p:spPr bwMode="auto">
          <a:xfrm>
            <a:off x="4523570" y="3900510"/>
            <a:ext cx="3584474" cy="2600324"/>
          </a:xfrm>
          <a:prstGeom prst="rect">
            <a:avLst/>
          </a:prstGeom>
          <a:noFill/>
          <a:ln w="9525">
            <a:noFill/>
            <a:miter lim="800000"/>
            <a:headEnd/>
            <a:tailEnd/>
          </a:ln>
          <a:effectLst/>
        </p:spPr>
      </p:pic>
      <p:pic>
        <p:nvPicPr>
          <p:cNvPr id="80902" name="Picture 6"/>
          <p:cNvPicPr>
            <a:picLocks noChangeAspect="1" noChangeArrowheads="1"/>
          </p:cNvPicPr>
          <p:nvPr/>
        </p:nvPicPr>
        <p:blipFill>
          <a:blip r:embed="rId9"/>
          <a:srcRect/>
          <a:stretch>
            <a:fillRect/>
          </a:stretch>
        </p:blipFill>
        <p:spPr bwMode="auto">
          <a:xfrm>
            <a:off x="8709854" y="1214422"/>
            <a:ext cx="2671764" cy="2428876"/>
          </a:xfrm>
          <a:prstGeom prst="rect">
            <a:avLst/>
          </a:prstGeom>
          <a:noFill/>
          <a:ln w="9525">
            <a:noFill/>
            <a:miter lim="800000"/>
            <a:headEnd/>
            <a:tailEnd/>
          </a:ln>
          <a:effectLst/>
        </p:spPr>
      </p:pic>
      <p:sp>
        <p:nvSpPr>
          <p:cNvPr id="15" name="矩形 14"/>
          <p:cNvSpPr/>
          <p:nvPr/>
        </p:nvSpPr>
        <p:spPr>
          <a:xfrm>
            <a:off x="10024296" y="928670"/>
            <a:ext cx="642942"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903" name="Picture 7"/>
          <p:cNvPicPr>
            <a:picLocks noChangeAspect="1" noChangeArrowheads="1"/>
          </p:cNvPicPr>
          <p:nvPr/>
        </p:nvPicPr>
        <p:blipFill>
          <a:blip r:embed="rId10"/>
          <a:srcRect/>
          <a:stretch>
            <a:fillRect/>
          </a:stretch>
        </p:blipFill>
        <p:spPr bwMode="auto">
          <a:xfrm>
            <a:off x="8388742" y="3857628"/>
            <a:ext cx="3707256" cy="2071702"/>
          </a:xfrm>
          <a:prstGeom prst="rect">
            <a:avLst/>
          </a:prstGeom>
          <a:noFill/>
          <a:ln w="9525">
            <a:noFill/>
            <a:miter lim="800000"/>
            <a:headEnd/>
            <a:tailEnd/>
          </a:ln>
          <a:effectLst/>
        </p:spPr>
      </p:pic>
      <p:sp>
        <p:nvSpPr>
          <p:cNvPr id="17" name="矩形 16"/>
          <p:cNvSpPr/>
          <p:nvPr/>
        </p:nvSpPr>
        <p:spPr>
          <a:xfrm>
            <a:off x="4237818" y="1071546"/>
            <a:ext cx="45719" cy="542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309784" y="1071546"/>
            <a:ext cx="45719" cy="542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5"/>
          <p:cNvSpPr>
            <a:spLocks noChangeArrowheads="1"/>
          </p:cNvSpPr>
          <p:nvPr>
            <p:custDataLst>
              <p:tags r:id="rId2"/>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新技术专用设备</a:t>
            </a:r>
            <a:endParaRPr lang="zh-CN" altLang="en-US" sz="2400" b="1" spc="300" dirty="0">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6"/>
          <a:stretch>
            <a:fillRect/>
          </a:stretch>
        </p:blipFill>
        <p:spPr>
          <a:xfrm>
            <a:off x="9642158" y="71438"/>
            <a:ext cx="2476500" cy="571500"/>
          </a:xfrm>
          <a:prstGeom prst="rect">
            <a:avLst/>
          </a:prstGeom>
          <a:noFill/>
          <a:ln w="9525">
            <a:noFill/>
          </a:ln>
        </p:spPr>
      </p:pic>
      <p:pic>
        <p:nvPicPr>
          <p:cNvPr id="76803" name="Picture 3"/>
          <p:cNvPicPr>
            <a:picLocks noChangeAspect="1" noChangeArrowheads="1"/>
          </p:cNvPicPr>
          <p:nvPr/>
        </p:nvPicPr>
        <p:blipFill>
          <a:blip r:embed="rId7"/>
          <a:srcRect/>
          <a:stretch>
            <a:fillRect/>
          </a:stretch>
        </p:blipFill>
        <p:spPr bwMode="auto">
          <a:xfrm>
            <a:off x="650440" y="1370002"/>
            <a:ext cx="4230320" cy="2344750"/>
          </a:xfrm>
          <a:prstGeom prst="rect">
            <a:avLst/>
          </a:prstGeom>
          <a:noFill/>
          <a:ln w="9525">
            <a:noFill/>
            <a:miter lim="800000"/>
            <a:headEnd/>
            <a:tailEnd/>
          </a:ln>
          <a:effectLst/>
        </p:spPr>
      </p:pic>
      <p:sp>
        <p:nvSpPr>
          <p:cNvPr id="7" name="矩形 7"/>
          <p:cNvSpPr>
            <a:spLocks noChangeArrowheads="1"/>
          </p:cNvSpPr>
          <p:nvPr>
            <p:custDataLst>
              <p:tags r:id="rId2"/>
            </p:custDataLst>
          </p:nvPr>
        </p:nvSpPr>
        <p:spPr bwMode="auto">
          <a:xfrm>
            <a:off x="665918" y="3857628"/>
            <a:ext cx="4357718" cy="1985159"/>
          </a:xfrm>
          <a:prstGeom prst="rect">
            <a:avLst/>
          </a:prstGeom>
          <a:noFill/>
          <a:ln w="9525">
            <a:noFill/>
            <a:miter lim="800000"/>
          </a:ln>
        </p:spPr>
        <p:txBody>
          <a:bodyPr wrap="square">
            <a:spAutoFit/>
          </a:bodyPr>
          <a:lstStyle/>
          <a:p>
            <a:pPr marL="457200" lvl="0" indent="-457200">
              <a:lnSpc>
                <a:spcPct val="150000"/>
              </a:lnSpc>
            </a:pPr>
            <a:r>
              <a:rPr lang="zh-CN" altLang="en-US" b="1" dirty="0" smtClean="0"/>
              <a:t>多功能大流量潜水泵</a:t>
            </a:r>
            <a:endParaRPr lang="en-US" altLang="zh-CN" b="1" dirty="0" smtClean="0"/>
          </a:p>
          <a:p>
            <a:pPr defTabSz="1473200" fontAlgn="auto">
              <a:lnSpc>
                <a:spcPct val="150000"/>
              </a:lnSpc>
              <a:spcBef>
                <a:spcPts val="0"/>
              </a:spcBef>
              <a:spcAft>
                <a:spcPts val="0"/>
              </a:spcAft>
              <a:defRPr/>
            </a:pPr>
            <a:r>
              <a:rPr lang="zh-CN" altLang="en-US" sz="1600" spc="300" dirty="0" smtClean="0">
                <a:latin typeface="+mn-ea"/>
              </a:rPr>
              <a:t>多功能潜水曝气泵通常依据预期效果与磁力设备模块，离子设备模块，蛋白分离器模块和微生物接触氧化设备等配套使用，实现水、气和药物的一体混合</a:t>
            </a:r>
            <a:r>
              <a:rPr lang="zh-CN" altLang="en-US" sz="1400" spc="300" dirty="0" smtClean="0">
                <a:latin typeface="+mn-ea"/>
              </a:rPr>
              <a:t>。</a:t>
            </a:r>
            <a:endParaRPr lang="en-US" altLang="en-US" sz="1400" spc="300" dirty="0" smtClean="0">
              <a:latin typeface="+mn-ea"/>
            </a:endParaRPr>
          </a:p>
        </p:txBody>
      </p:sp>
      <p:pic>
        <p:nvPicPr>
          <p:cNvPr id="76805" name="图片 2286"/>
          <p:cNvPicPr>
            <a:picLocks noChangeAspect="1" noChangeArrowheads="1"/>
          </p:cNvPicPr>
          <p:nvPr/>
        </p:nvPicPr>
        <p:blipFill>
          <a:blip r:embed="rId8"/>
          <a:srcRect/>
          <a:stretch>
            <a:fillRect/>
          </a:stretch>
        </p:blipFill>
        <p:spPr bwMode="auto">
          <a:xfrm>
            <a:off x="5880892" y="1142984"/>
            <a:ext cx="3016414" cy="2478089"/>
          </a:xfrm>
          <a:prstGeom prst="rect">
            <a:avLst/>
          </a:prstGeom>
          <a:noFill/>
          <a:ln w="9525">
            <a:noFill/>
            <a:miter lim="800000"/>
            <a:headEnd/>
            <a:tailEnd/>
          </a:ln>
        </p:spPr>
      </p:pic>
      <p:sp>
        <p:nvSpPr>
          <p:cNvPr id="12" name="矩形 7"/>
          <p:cNvSpPr>
            <a:spLocks noChangeArrowheads="1"/>
          </p:cNvSpPr>
          <p:nvPr>
            <p:custDataLst>
              <p:tags r:id="rId3"/>
            </p:custDataLst>
          </p:nvPr>
        </p:nvSpPr>
        <p:spPr bwMode="auto">
          <a:xfrm>
            <a:off x="5880892" y="3777011"/>
            <a:ext cx="6072230" cy="2723823"/>
          </a:xfrm>
          <a:prstGeom prst="rect">
            <a:avLst/>
          </a:prstGeom>
          <a:noFill/>
          <a:ln w="9525">
            <a:noFill/>
            <a:miter lim="800000"/>
          </a:ln>
        </p:spPr>
        <p:txBody>
          <a:bodyPr wrap="square">
            <a:spAutoFit/>
          </a:bodyPr>
          <a:lstStyle/>
          <a:p>
            <a:pPr marL="457200" lvl="0" indent="-457200">
              <a:lnSpc>
                <a:spcPct val="150000"/>
              </a:lnSpc>
            </a:pPr>
            <a:r>
              <a:rPr lang="zh-CN" altLang="en-US" sz="1600" b="1" dirty="0" smtClean="0"/>
              <a:t>跌水生物填料箱</a:t>
            </a:r>
            <a:endParaRPr lang="en-US" altLang="zh-CN" sz="1600" b="1" dirty="0" smtClean="0"/>
          </a:p>
          <a:p>
            <a:pPr lvl="0" defTabSz="1473200" fontAlgn="auto">
              <a:lnSpc>
                <a:spcPct val="150000"/>
              </a:lnSpc>
              <a:spcBef>
                <a:spcPts val="0"/>
              </a:spcBef>
              <a:spcAft>
                <a:spcPts val="0"/>
              </a:spcAft>
              <a:defRPr/>
            </a:pPr>
            <a:r>
              <a:rPr lang="zh-CN" altLang="en-US" sz="1400" dirty="0" smtClean="0">
                <a:latin typeface="+mn-ea"/>
                <a:ea typeface="+mn-ea"/>
              </a:rPr>
              <a:t>发明专利“一种城乡生活污水处理设备</a:t>
            </a:r>
            <a:r>
              <a:rPr lang="en-US" altLang="en-US" sz="1400" dirty="0" smtClean="0">
                <a:latin typeface="+mn-ea"/>
                <a:ea typeface="+mn-ea"/>
              </a:rPr>
              <a:t>”</a:t>
            </a:r>
            <a:endParaRPr lang="zh-CN" altLang="en-US" sz="1400" dirty="0" smtClean="0">
              <a:latin typeface="+mn-ea"/>
              <a:ea typeface="+mn-ea"/>
            </a:endParaRPr>
          </a:p>
          <a:p>
            <a:pPr lvl="0" defTabSz="1473200" fontAlgn="auto">
              <a:lnSpc>
                <a:spcPct val="150000"/>
              </a:lnSpc>
              <a:spcBef>
                <a:spcPts val="0"/>
              </a:spcBef>
              <a:spcAft>
                <a:spcPts val="0"/>
              </a:spcAft>
              <a:defRPr/>
            </a:pPr>
            <a:r>
              <a:rPr lang="zh-CN" altLang="en-US" sz="1400" dirty="0" smtClean="0">
                <a:latin typeface="+mn-ea"/>
                <a:ea typeface="+mn-ea"/>
              </a:rPr>
              <a:t>（发明人</a:t>
            </a:r>
            <a:r>
              <a:rPr lang="en-US" altLang="en-US" sz="1400" dirty="0" smtClean="0">
                <a:latin typeface="+mn-ea"/>
                <a:ea typeface="+mn-ea"/>
              </a:rPr>
              <a:t>,</a:t>
            </a:r>
            <a:r>
              <a:rPr lang="zh-CN" altLang="en-US" sz="1400" dirty="0" smtClean="0">
                <a:latin typeface="+mn-ea"/>
                <a:ea typeface="+mn-ea"/>
              </a:rPr>
              <a:t>刘彦光</a:t>
            </a:r>
            <a:r>
              <a:rPr lang="en-US" altLang="en-US" sz="1400" dirty="0" smtClean="0">
                <a:latin typeface="+mn-ea"/>
                <a:ea typeface="+mn-ea"/>
              </a:rPr>
              <a:t>,</a:t>
            </a:r>
            <a:r>
              <a:rPr lang="zh-CN" altLang="en-US" sz="1400" dirty="0" smtClean="0">
                <a:latin typeface="+mn-ea"/>
                <a:ea typeface="+mn-ea"/>
              </a:rPr>
              <a:t>专利号：</a:t>
            </a:r>
            <a:r>
              <a:rPr lang="en-US" altLang="en-US" sz="1400" dirty="0" smtClean="0">
                <a:latin typeface="+mn-ea"/>
                <a:ea typeface="+mn-ea"/>
              </a:rPr>
              <a:t>ZL 2018 1 0722630,2</a:t>
            </a:r>
            <a:r>
              <a:rPr lang="zh-CN" altLang="en-US" sz="1400" dirty="0" smtClean="0">
                <a:latin typeface="+mn-ea"/>
                <a:ea typeface="+mn-ea"/>
              </a:rPr>
              <a:t>）</a:t>
            </a:r>
            <a:endParaRPr lang="en-US" altLang="zh-CN" sz="1400" dirty="0" smtClean="0">
              <a:latin typeface="+mn-ea"/>
              <a:ea typeface="+mn-ea"/>
            </a:endParaRPr>
          </a:p>
          <a:p>
            <a:pPr lvl="0" defTabSz="1473200" fontAlgn="auto">
              <a:lnSpc>
                <a:spcPct val="150000"/>
              </a:lnSpc>
              <a:spcBef>
                <a:spcPts val="0"/>
              </a:spcBef>
              <a:spcAft>
                <a:spcPts val="0"/>
              </a:spcAft>
              <a:defRPr/>
            </a:pPr>
            <a:r>
              <a:rPr lang="zh-CN" altLang="en-US" sz="1400" spc="300" dirty="0" smtClean="0">
                <a:latin typeface="+mn-ea"/>
              </a:rPr>
              <a:t>该设备利用流体负压作用把空气吸入，通过生物巢接触氧化，提升泵把水循环抽提到接触氧化装置，最后经沉淀后达标排放</a:t>
            </a:r>
            <a:r>
              <a:rPr lang="en-US" altLang="en-US" sz="1400" spc="300" dirty="0" smtClean="0">
                <a:latin typeface="+mn-ea"/>
              </a:rPr>
              <a:t>,</a:t>
            </a:r>
            <a:r>
              <a:rPr lang="zh-CN" altLang="en-US" sz="1400" spc="300" dirty="0" smtClean="0">
                <a:latin typeface="+mn-ea"/>
              </a:rPr>
              <a:t>节能</a:t>
            </a:r>
            <a:r>
              <a:rPr lang="en-US" altLang="en-US" sz="1400" spc="300" dirty="0" smtClean="0">
                <a:latin typeface="+mn-ea"/>
              </a:rPr>
              <a:t>50%</a:t>
            </a:r>
            <a:r>
              <a:rPr lang="zh-CN" altLang="en-US" sz="1400" spc="300" dirty="0" smtClean="0">
                <a:latin typeface="+mn-ea"/>
              </a:rPr>
              <a:t>以上</a:t>
            </a:r>
            <a:r>
              <a:rPr lang="en-US" altLang="en-US" sz="1400" spc="300" dirty="0" smtClean="0">
                <a:latin typeface="+mn-ea"/>
              </a:rPr>
              <a:t>,</a:t>
            </a:r>
            <a:r>
              <a:rPr lang="zh-CN" altLang="en-US" sz="1400" spc="300" dirty="0" smtClean="0">
                <a:latin typeface="+mn-ea"/>
              </a:rPr>
              <a:t>解决了碳源不足和脱氮的两大难题。可以直接放于河面上或水产养殖尾水的排放水沟上运行。直接对河涌、水产养殖尾水进行处理。也可以用于处理城乡生活污水。</a:t>
            </a:r>
            <a:endParaRPr lang="en-US" sz="1600" b="1" dirty="0" smtClean="0"/>
          </a:p>
        </p:txBody>
      </p:sp>
      <p:pic>
        <p:nvPicPr>
          <p:cNvPr id="76807" name="Picture 7"/>
          <p:cNvPicPr>
            <a:picLocks noChangeAspect="1" noChangeArrowheads="1"/>
          </p:cNvPicPr>
          <p:nvPr/>
        </p:nvPicPr>
        <p:blipFill>
          <a:blip r:embed="rId9" cstate="print"/>
          <a:srcRect/>
          <a:stretch>
            <a:fillRect/>
          </a:stretch>
        </p:blipFill>
        <p:spPr bwMode="auto">
          <a:xfrm>
            <a:off x="9667106" y="988552"/>
            <a:ext cx="1837529" cy="2667505"/>
          </a:xfrm>
          <a:prstGeom prst="rect">
            <a:avLst/>
          </a:prstGeom>
          <a:noFill/>
          <a:ln w="9525">
            <a:noFill/>
            <a:miter lim="800000"/>
            <a:headEnd/>
            <a:tailEnd/>
          </a:ln>
          <a:effectLst/>
        </p:spPr>
      </p:pic>
      <p:sp>
        <p:nvSpPr>
          <p:cNvPr id="14" name="矩形 13"/>
          <p:cNvSpPr/>
          <p:nvPr/>
        </p:nvSpPr>
        <p:spPr>
          <a:xfrm>
            <a:off x="5595140" y="1071546"/>
            <a:ext cx="45719" cy="542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5"/>
          <p:cNvSpPr>
            <a:spLocks noChangeArrowheads="1"/>
          </p:cNvSpPr>
          <p:nvPr>
            <p:custDataLst>
              <p:tags r:id="rId4"/>
            </p:custDataLst>
          </p:nvPr>
        </p:nvSpPr>
        <p:spPr bwMode="auto">
          <a:xfrm>
            <a:off x="450850" y="275016"/>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新技术专用设备</a:t>
            </a:r>
            <a:endParaRPr lang="zh-CN" altLang="en-US" sz="2400" b="1" spc="300" dirty="0">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357430"/>
            <a:ext cx="12190413" cy="18573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01" name="矩形 45"/>
          <p:cNvSpPr/>
          <p:nvPr/>
        </p:nvSpPr>
        <p:spPr>
          <a:xfrm>
            <a:off x="-1" y="2430844"/>
            <a:ext cx="12190413" cy="1346844"/>
          </a:xfrm>
          <a:prstGeom prst="rect">
            <a:avLst/>
          </a:prstGeom>
          <a:noFill/>
          <a:ln w="9525">
            <a:noFill/>
          </a:ln>
        </p:spPr>
        <p:txBody>
          <a:bodyPr wrap="square">
            <a:spAutoFit/>
          </a:bodyPr>
          <a:lstStyle/>
          <a:p>
            <a:pPr algn="ctr">
              <a:lnSpc>
                <a:spcPct val="200000"/>
              </a:lnSpc>
            </a:pPr>
            <a:r>
              <a:rPr lang="zh-CN" altLang="en-US"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rPr>
              <a:t>工程应用</a:t>
            </a:r>
            <a:endParaRPr lang="en-US" altLang="zh-CN"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endParaRPr>
          </a:p>
        </p:txBody>
      </p:sp>
      <p:pic>
        <p:nvPicPr>
          <p:cNvPr id="4119"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pic>
        <p:nvPicPr>
          <p:cNvPr id="4120"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357430"/>
            <a:ext cx="12190413" cy="18573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01" name="矩形 45"/>
          <p:cNvSpPr/>
          <p:nvPr/>
        </p:nvSpPr>
        <p:spPr>
          <a:xfrm>
            <a:off x="-1" y="2430844"/>
            <a:ext cx="12190413" cy="1346844"/>
          </a:xfrm>
          <a:prstGeom prst="rect">
            <a:avLst/>
          </a:prstGeom>
          <a:noFill/>
          <a:ln w="9525">
            <a:noFill/>
          </a:ln>
        </p:spPr>
        <p:txBody>
          <a:bodyPr wrap="square">
            <a:spAutoFit/>
          </a:bodyPr>
          <a:lstStyle/>
          <a:p>
            <a:pPr algn="ctr">
              <a:lnSpc>
                <a:spcPct val="200000"/>
              </a:lnSpc>
            </a:pPr>
            <a:r>
              <a:rPr lang="zh-CN" altLang="en-US"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rPr>
              <a:t>企业简介</a:t>
            </a:r>
            <a:endParaRPr lang="en-US" altLang="zh-CN"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endParaRPr>
          </a:p>
        </p:txBody>
      </p:sp>
      <p:pic>
        <p:nvPicPr>
          <p:cNvPr id="4119"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pic>
        <p:nvPicPr>
          <p:cNvPr id="4120"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8"/>
          <a:stretch>
            <a:fillRect/>
          </a:stretch>
        </p:blipFill>
        <p:spPr>
          <a:xfrm>
            <a:off x="9642158" y="71438"/>
            <a:ext cx="2476500" cy="571500"/>
          </a:xfrm>
          <a:prstGeom prst="rect">
            <a:avLst/>
          </a:prstGeom>
          <a:noFill/>
          <a:ln w="9525">
            <a:noFill/>
          </a:ln>
        </p:spPr>
      </p:pic>
      <p:pic>
        <p:nvPicPr>
          <p:cNvPr id="77828" name="Picture 4"/>
          <p:cNvPicPr>
            <a:picLocks noChangeAspect="1" noChangeArrowheads="1"/>
          </p:cNvPicPr>
          <p:nvPr/>
        </p:nvPicPr>
        <p:blipFill>
          <a:blip r:embed="rId9"/>
          <a:srcRect/>
          <a:stretch>
            <a:fillRect/>
          </a:stretch>
        </p:blipFill>
        <p:spPr bwMode="auto">
          <a:xfrm>
            <a:off x="8095470" y="1604890"/>
            <a:ext cx="3343269" cy="4253002"/>
          </a:xfrm>
          <a:prstGeom prst="rect">
            <a:avLst/>
          </a:prstGeom>
          <a:noFill/>
          <a:ln w="9525">
            <a:noFill/>
            <a:miter lim="800000"/>
            <a:headEnd/>
            <a:tailEnd/>
          </a:ln>
          <a:effectLst/>
        </p:spPr>
      </p:pic>
      <p:pic>
        <p:nvPicPr>
          <p:cNvPr id="77829" name="Picture 5"/>
          <p:cNvPicPr>
            <a:picLocks noChangeAspect="1" noChangeArrowheads="1"/>
          </p:cNvPicPr>
          <p:nvPr/>
        </p:nvPicPr>
        <p:blipFill>
          <a:blip r:embed="rId10"/>
          <a:srcRect l="13712"/>
          <a:stretch>
            <a:fillRect/>
          </a:stretch>
        </p:blipFill>
        <p:spPr bwMode="auto">
          <a:xfrm>
            <a:off x="665918" y="1604890"/>
            <a:ext cx="3596489" cy="4214842"/>
          </a:xfrm>
          <a:prstGeom prst="rect">
            <a:avLst/>
          </a:prstGeom>
          <a:noFill/>
          <a:ln w="9525">
            <a:noFill/>
            <a:miter lim="800000"/>
            <a:headEnd/>
            <a:tailEnd/>
          </a:ln>
          <a:effectLst/>
        </p:spPr>
      </p:pic>
      <p:pic>
        <p:nvPicPr>
          <p:cNvPr id="77830" name="Picture 6"/>
          <p:cNvPicPr>
            <a:picLocks noChangeAspect="1" noChangeArrowheads="1"/>
          </p:cNvPicPr>
          <p:nvPr/>
        </p:nvPicPr>
        <p:blipFill>
          <a:blip r:embed="rId11"/>
          <a:srcRect/>
          <a:stretch>
            <a:fillRect/>
          </a:stretch>
        </p:blipFill>
        <p:spPr bwMode="auto">
          <a:xfrm>
            <a:off x="4380694" y="1604890"/>
            <a:ext cx="3579689" cy="4214842"/>
          </a:xfrm>
          <a:prstGeom prst="rect">
            <a:avLst/>
          </a:prstGeom>
          <a:noFill/>
          <a:ln w="9525">
            <a:noFill/>
            <a:miter lim="800000"/>
            <a:headEnd/>
            <a:tailEnd/>
          </a:ln>
          <a:effectLst/>
        </p:spPr>
      </p:pic>
      <p:sp>
        <p:nvSpPr>
          <p:cNvPr id="12" name="矩形 7"/>
          <p:cNvSpPr>
            <a:spLocks noChangeArrowheads="1"/>
          </p:cNvSpPr>
          <p:nvPr>
            <p:custDataLst>
              <p:tags r:id="rId2"/>
            </p:custDataLst>
          </p:nvPr>
        </p:nvSpPr>
        <p:spPr bwMode="auto">
          <a:xfrm>
            <a:off x="808794" y="5803960"/>
            <a:ext cx="2928958" cy="553998"/>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运行前</a:t>
            </a:r>
            <a:r>
              <a:rPr lang="en-US" altLang="zh-CN" sz="2000" b="1" dirty="0" smtClean="0"/>
              <a:t>-2023</a:t>
            </a:r>
            <a:r>
              <a:rPr lang="zh-CN" altLang="en-US" sz="2000" b="1" dirty="0" smtClean="0"/>
              <a:t>年</a:t>
            </a:r>
            <a:r>
              <a:rPr lang="en-US" altLang="zh-CN" sz="2000" b="1" dirty="0" smtClean="0"/>
              <a:t>11</a:t>
            </a:r>
            <a:r>
              <a:rPr lang="zh-CN" altLang="en-US" sz="2000" b="1" dirty="0" smtClean="0"/>
              <a:t>月</a:t>
            </a:r>
            <a:r>
              <a:rPr lang="en-US" altLang="zh-CN" sz="2000" b="1" dirty="0" smtClean="0"/>
              <a:t>26</a:t>
            </a:r>
            <a:r>
              <a:rPr lang="zh-CN" altLang="en-US" sz="2000" b="1" dirty="0" smtClean="0"/>
              <a:t>日</a:t>
            </a:r>
            <a:endParaRPr lang="en-US" sz="2000" b="1" dirty="0" smtClean="0"/>
          </a:p>
        </p:txBody>
      </p:sp>
      <p:sp>
        <p:nvSpPr>
          <p:cNvPr id="13" name="矩形 7"/>
          <p:cNvSpPr>
            <a:spLocks noChangeArrowheads="1"/>
          </p:cNvSpPr>
          <p:nvPr>
            <p:custDataLst>
              <p:tags r:id="rId3"/>
            </p:custDataLst>
          </p:nvPr>
        </p:nvSpPr>
        <p:spPr bwMode="auto">
          <a:xfrm>
            <a:off x="594480" y="1000108"/>
            <a:ext cx="4714908" cy="553998"/>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清远六膳农庄</a:t>
            </a:r>
            <a:r>
              <a:rPr lang="en-US" altLang="zh-CN" sz="2000" b="1" dirty="0" smtClean="0"/>
              <a:t>-</a:t>
            </a:r>
            <a:r>
              <a:rPr lang="zh-CN" altLang="en-US" sz="2000" b="1" dirty="0" smtClean="0"/>
              <a:t>鱼塘水质提升项目图片</a:t>
            </a:r>
            <a:endParaRPr lang="en-US" sz="2000" b="1" dirty="0" smtClean="0"/>
          </a:p>
        </p:txBody>
      </p:sp>
      <p:sp>
        <p:nvSpPr>
          <p:cNvPr id="14" name="矩形 7"/>
          <p:cNvSpPr>
            <a:spLocks noChangeArrowheads="1"/>
          </p:cNvSpPr>
          <p:nvPr>
            <p:custDataLst>
              <p:tags r:id="rId4"/>
            </p:custDataLst>
          </p:nvPr>
        </p:nvSpPr>
        <p:spPr bwMode="auto">
          <a:xfrm>
            <a:off x="4666446" y="5786454"/>
            <a:ext cx="3214710" cy="553998"/>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运行中</a:t>
            </a:r>
            <a:r>
              <a:rPr lang="en-US" altLang="zh-CN" sz="2000" b="1" dirty="0" smtClean="0"/>
              <a:t>- 2023</a:t>
            </a:r>
            <a:r>
              <a:rPr lang="zh-CN" altLang="en-US" sz="2000" b="1" dirty="0" smtClean="0"/>
              <a:t>年</a:t>
            </a:r>
            <a:r>
              <a:rPr lang="en-US" altLang="zh-CN" sz="2000" b="1" dirty="0" smtClean="0"/>
              <a:t>12</a:t>
            </a:r>
            <a:r>
              <a:rPr lang="zh-CN" altLang="en-US" sz="2000" b="1" dirty="0" smtClean="0"/>
              <a:t>月</a:t>
            </a:r>
            <a:r>
              <a:rPr lang="en-US" altLang="zh-CN" sz="2000" b="1" dirty="0" smtClean="0"/>
              <a:t>04</a:t>
            </a:r>
            <a:r>
              <a:rPr lang="zh-CN" altLang="en-US" sz="2000" b="1" dirty="0" smtClean="0"/>
              <a:t>日</a:t>
            </a:r>
            <a:endParaRPr lang="en-US" sz="2000" b="1" dirty="0" smtClean="0"/>
          </a:p>
        </p:txBody>
      </p:sp>
      <p:sp>
        <p:nvSpPr>
          <p:cNvPr id="15" name="矩形 7"/>
          <p:cNvSpPr>
            <a:spLocks noChangeArrowheads="1"/>
          </p:cNvSpPr>
          <p:nvPr>
            <p:custDataLst>
              <p:tags r:id="rId5"/>
            </p:custDataLst>
          </p:nvPr>
        </p:nvSpPr>
        <p:spPr bwMode="auto">
          <a:xfrm>
            <a:off x="8309784" y="5786454"/>
            <a:ext cx="3214710" cy="553998"/>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运行中</a:t>
            </a:r>
            <a:r>
              <a:rPr lang="en-US" altLang="zh-CN" sz="2000" b="1" dirty="0" smtClean="0"/>
              <a:t>- 2023</a:t>
            </a:r>
            <a:r>
              <a:rPr lang="zh-CN" altLang="en-US" sz="2000" b="1" dirty="0" smtClean="0"/>
              <a:t>年</a:t>
            </a:r>
            <a:r>
              <a:rPr lang="en-US" altLang="zh-CN" sz="2000" b="1" dirty="0" smtClean="0"/>
              <a:t>12</a:t>
            </a:r>
            <a:r>
              <a:rPr lang="zh-CN" altLang="en-US" sz="2000" b="1" dirty="0" smtClean="0"/>
              <a:t>月</a:t>
            </a:r>
            <a:r>
              <a:rPr lang="en-US" altLang="zh-CN" sz="2000" b="1" dirty="0" smtClean="0"/>
              <a:t>14</a:t>
            </a:r>
            <a:r>
              <a:rPr lang="zh-CN" altLang="en-US" sz="2000" b="1" dirty="0" smtClean="0"/>
              <a:t>日</a:t>
            </a:r>
            <a:endParaRPr lang="en-US" sz="2000" b="1" dirty="0" smtClean="0"/>
          </a:p>
        </p:txBody>
      </p:sp>
      <p:sp>
        <p:nvSpPr>
          <p:cNvPr id="17" name="矩形 25"/>
          <p:cNvSpPr>
            <a:spLocks noChangeArrowheads="1"/>
          </p:cNvSpPr>
          <p:nvPr>
            <p:custDataLst>
              <p:tags r:id="rId6"/>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三、工程应用</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pic>
        <p:nvPicPr>
          <p:cNvPr id="78850" name="Picture 2"/>
          <p:cNvPicPr>
            <a:picLocks noChangeAspect="1" noChangeArrowheads="1"/>
          </p:cNvPicPr>
          <p:nvPr/>
        </p:nvPicPr>
        <p:blipFill>
          <a:blip r:embed="rId6"/>
          <a:srcRect/>
          <a:stretch>
            <a:fillRect/>
          </a:stretch>
        </p:blipFill>
        <p:spPr bwMode="auto">
          <a:xfrm>
            <a:off x="451604" y="1857364"/>
            <a:ext cx="2530095" cy="3643338"/>
          </a:xfrm>
          <a:prstGeom prst="rect">
            <a:avLst/>
          </a:prstGeom>
          <a:noFill/>
          <a:ln w="9525">
            <a:noFill/>
            <a:miter lim="800000"/>
            <a:headEnd/>
            <a:tailEnd/>
          </a:ln>
          <a:effectLst/>
        </p:spPr>
      </p:pic>
      <p:pic>
        <p:nvPicPr>
          <p:cNvPr id="78851" name="Picture 3"/>
          <p:cNvPicPr>
            <a:picLocks noChangeAspect="1" noChangeArrowheads="1"/>
          </p:cNvPicPr>
          <p:nvPr/>
        </p:nvPicPr>
        <p:blipFill>
          <a:blip r:embed="rId7"/>
          <a:srcRect/>
          <a:stretch>
            <a:fillRect/>
          </a:stretch>
        </p:blipFill>
        <p:spPr bwMode="auto">
          <a:xfrm>
            <a:off x="5560321" y="1857364"/>
            <a:ext cx="3106653" cy="3643338"/>
          </a:xfrm>
          <a:prstGeom prst="rect">
            <a:avLst/>
          </a:prstGeom>
          <a:noFill/>
          <a:ln w="9525">
            <a:noFill/>
            <a:miter lim="800000"/>
            <a:headEnd/>
            <a:tailEnd/>
          </a:ln>
          <a:effectLst/>
        </p:spPr>
      </p:pic>
      <p:pic>
        <p:nvPicPr>
          <p:cNvPr id="78852" name="Picture 4"/>
          <p:cNvPicPr>
            <a:picLocks noChangeAspect="1" noChangeArrowheads="1"/>
          </p:cNvPicPr>
          <p:nvPr/>
        </p:nvPicPr>
        <p:blipFill>
          <a:blip r:embed="rId8"/>
          <a:srcRect/>
          <a:stretch>
            <a:fillRect/>
          </a:stretch>
        </p:blipFill>
        <p:spPr bwMode="auto">
          <a:xfrm>
            <a:off x="3145612" y="1857364"/>
            <a:ext cx="2306652" cy="3643338"/>
          </a:xfrm>
          <a:prstGeom prst="rect">
            <a:avLst/>
          </a:prstGeom>
          <a:noFill/>
          <a:ln w="9525">
            <a:noFill/>
            <a:miter lim="800000"/>
            <a:headEnd/>
            <a:tailEnd/>
          </a:ln>
          <a:effectLst/>
        </p:spPr>
      </p:pic>
      <p:pic>
        <p:nvPicPr>
          <p:cNvPr id="78853" name="Picture 5"/>
          <p:cNvPicPr>
            <a:picLocks noChangeAspect="1" noChangeArrowheads="1"/>
          </p:cNvPicPr>
          <p:nvPr/>
        </p:nvPicPr>
        <p:blipFill>
          <a:blip r:embed="rId9"/>
          <a:srcRect/>
          <a:stretch>
            <a:fillRect/>
          </a:stretch>
        </p:blipFill>
        <p:spPr bwMode="auto">
          <a:xfrm>
            <a:off x="8809850" y="1857364"/>
            <a:ext cx="3143272" cy="3604840"/>
          </a:xfrm>
          <a:prstGeom prst="rect">
            <a:avLst/>
          </a:prstGeom>
          <a:noFill/>
          <a:ln w="9525">
            <a:noFill/>
            <a:miter lim="800000"/>
            <a:headEnd/>
            <a:tailEnd/>
          </a:ln>
          <a:effectLst/>
        </p:spPr>
      </p:pic>
      <p:sp>
        <p:nvSpPr>
          <p:cNvPr id="12" name="矩形 7"/>
          <p:cNvSpPr>
            <a:spLocks noChangeArrowheads="1"/>
          </p:cNvSpPr>
          <p:nvPr>
            <p:custDataLst>
              <p:tags r:id="rId2"/>
            </p:custDataLst>
          </p:nvPr>
        </p:nvSpPr>
        <p:spPr bwMode="auto">
          <a:xfrm>
            <a:off x="237290" y="1142984"/>
            <a:ext cx="5072098" cy="553998"/>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设施运行效果</a:t>
            </a:r>
            <a:r>
              <a:rPr lang="en-US" altLang="zh-CN" sz="2000" b="1" dirty="0" smtClean="0"/>
              <a:t>-</a:t>
            </a:r>
            <a:r>
              <a:rPr lang="zh-CN" altLang="en-US" sz="2000" b="1" dirty="0" smtClean="0"/>
              <a:t>鱼塘水质变化情况</a:t>
            </a:r>
            <a:endParaRPr lang="en-US" sz="2000" b="1" dirty="0" smtClean="0"/>
          </a:p>
        </p:txBody>
      </p:sp>
      <p:sp>
        <p:nvSpPr>
          <p:cNvPr id="11" name="矩形 25"/>
          <p:cNvSpPr>
            <a:spLocks noChangeArrowheads="1"/>
          </p:cNvSpPr>
          <p:nvPr>
            <p:custDataLst>
              <p:tags r:id="rId3"/>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三、工程应用</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8"/>
          <p:cNvPicPr>
            <a:picLocks noChangeAspect="1"/>
          </p:cNvPicPr>
          <p:nvPr>
            <p:custDataLst>
              <p:tags r:id="rId1"/>
            </p:custDataLst>
          </p:nvPr>
        </p:nvPicPr>
        <p:blipFill>
          <a:blip r:embed="rId5"/>
          <a:stretch>
            <a:fillRect/>
          </a:stretch>
        </p:blipFill>
        <p:spPr>
          <a:xfrm>
            <a:off x="9642158" y="71438"/>
            <a:ext cx="2476500" cy="571500"/>
          </a:xfrm>
          <a:prstGeom prst="rect">
            <a:avLst/>
          </a:prstGeom>
          <a:noFill/>
          <a:ln w="9525">
            <a:noFill/>
          </a:ln>
        </p:spPr>
      </p:pic>
      <p:sp>
        <p:nvSpPr>
          <p:cNvPr id="13" name="矩形 25"/>
          <p:cNvSpPr>
            <a:spLocks noChangeArrowheads="1"/>
          </p:cNvSpPr>
          <p:nvPr>
            <p:custDataLst>
              <p:tags r:id="rId2"/>
            </p:custDataLst>
          </p:nvPr>
        </p:nvSpPr>
        <p:spPr bwMode="auto">
          <a:xfrm>
            <a:off x="450850" y="285750"/>
            <a:ext cx="4358472" cy="510778"/>
          </a:xfrm>
          <a:prstGeom prst="roundRect">
            <a:avLst/>
          </a:prstGeom>
          <a:noFill/>
          <a:ln w="9525">
            <a:noFill/>
            <a:miter lim="800000"/>
          </a:ln>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smtClean="0">
                <a:ln>
                  <a:noFill/>
                </a:ln>
                <a:effectLst/>
                <a:uLnTx/>
                <a:uFillTx/>
                <a:latin typeface="微软雅黑" panose="020B0503020204020204" pitchFamily="34" charset="-122"/>
                <a:ea typeface="微软雅黑" panose="020B0503020204020204" pitchFamily="34" charset="-122"/>
                <a:cs typeface="iLiHei"/>
              </a:rPr>
              <a:t>三、工程应用</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pic>
        <p:nvPicPr>
          <p:cNvPr id="3075" name="Picture 3"/>
          <p:cNvPicPr>
            <a:picLocks noChangeAspect="1" noChangeArrowheads="1"/>
          </p:cNvPicPr>
          <p:nvPr/>
        </p:nvPicPr>
        <p:blipFill>
          <a:blip r:embed="rId6"/>
          <a:srcRect/>
          <a:stretch>
            <a:fillRect/>
          </a:stretch>
        </p:blipFill>
        <p:spPr bwMode="auto">
          <a:xfrm>
            <a:off x="4094942" y="1081293"/>
            <a:ext cx="7676373" cy="5490979"/>
          </a:xfrm>
          <a:prstGeom prst="rect">
            <a:avLst/>
          </a:prstGeom>
          <a:noFill/>
          <a:ln w="9525">
            <a:solidFill>
              <a:schemeClr val="tx1"/>
            </a:solidFill>
            <a:miter lim="800000"/>
            <a:headEnd/>
            <a:tailEnd/>
          </a:ln>
          <a:effectLst/>
        </p:spPr>
      </p:pic>
      <p:sp>
        <p:nvSpPr>
          <p:cNvPr id="16" name="矩形 7"/>
          <p:cNvSpPr>
            <a:spLocks noChangeArrowheads="1"/>
          </p:cNvSpPr>
          <p:nvPr>
            <p:custDataLst>
              <p:tags r:id="rId3"/>
            </p:custDataLst>
          </p:nvPr>
        </p:nvSpPr>
        <p:spPr bwMode="auto">
          <a:xfrm>
            <a:off x="237290" y="1285860"/>
            <a:ext cx="3786214" cy="5170646"/>
          </a:xfrm>
          <a:prstGeom prst="rect">
            <a:avLst/>
          </a:prstGeom>
          <a:noFill/>
          <a:ln w="9525">
            <a:noFill/>
            <a:miter lim="800000"/>
          </a:ln>
        </p:spPr>
        <p:txBody>
          <a:bodyPr wrap="square">
            <a:spAutoFit/>
          </a:bodyPr>
          <a:lstStyle/>
          <a:p>
            <a:pPr marL="457200" lvl="0" indent="-457200">
              <a:lnSpc>
                <a:spcPct val="150000"/>
              </a:lnSpc>
            </a:pPr>
            <a:r>
              <a:rPr lang="zh-CN" altLang="en-US" sz="2000" b="1" dirty="0" smtClean="0"/>
              <a:t>中山市养生园饭店</a:t>
            </a:r>
            <a:endParaRPr lang="en-US" altLang="zh-CN" sz="2000" b="1" dirty="0" smtClean="0"/>
          </a:p>
          <a:p>
            <a:pPr marL="457200" lvl="0" indent="-457200">
              <a:lnSpc>
                <a:spcPct val="150000"/>
              </a:lnSpc>
            </a:pPr>
            <a:r>
              <a:rPr lang="zh-CN" altLang="en-US" sz="2000" b="1" dirty="0" smtClean="0">
                <a:solidFill>
                  <a:srgbClr val="FF0000"/>
                </a:solidFill>
              </a:rPr>
              <a:t>养虾塘水质提升项目平面图</a:t>
            </a:r>
            <a:endParaRPr lang="en-US" altLang="zh-CN" sz="2000" b="1" dirty="0" smtClean="0">
              <a:solidFill>
                <a:srgbClr val="FF0000"/>
              </a:solidFill>
            </a:endParaRPr>
          </a:p>
          <a:p>
            <a:pPr marL="457200" lvl="0" indent="-457200">
              <a:lnSpc>
                <a:spcPct val="150000"/>
              </a:lnSpc>
            </a:pPr>
            <a:endParaRPr lang="en-US" sz="2000" b="1" dirty="0" smtClean="0"/>
          </a:p>
          <a:p>
            <a:pPr marL="457200" lvl="0" indent="-457200">
              <a:lnSpc>
                <a:spcPct val="150000"/>
              </a:lnSpc>
            </a:pPr>
            <a:r>
              <a:rPr lang="zh-CN" altLang="en-US" sz="2000" b="1" u="sng" dirty="0" smtClean="0"/>
              <a:t>鱼塘面积：约</a:t>
            </a:r>
            <a:r>
              <a:rPr lang="en-US" altLang="zh-CN" sz="2000" b="1" u="sng" dirty="0" smtClean="0"/>
              <a:t>8</a:t>
            </a:r>
            <a:r>
              <a:rPr lang="zh-CN" altLang="en-US" sz="2000" b="1" u="sng" dirty="0" smtClean="0"/>
              <a:t>亩</a:t>
            </a:r>
            <a:endParaRPr lang="en-US" altLang="zh-CN" sz="2000" b="1" u="sng" dirty="0" smtClean="0"/>
          </a:p>
          <a:p>
            <a:pPr marL="457200" lvl="0" indent="-457200">
              <a:lnSpc>
                <a:spcPct val="150000"/>
              </a:lnSpc>
            </a:pPr>
            <a:r>
              <a:rPr lang="zh-CN" altLang="en-US" sz="2000" b="1" u="sng" dirty="0" smtClean="0"/>
              <a:t>主要设备：</a:t>
            </a:r>
            <a:endParaRPr lang="en-US" altLang="zh-CN" sz="2000" b="1" u="sng" dirty="0" smtClean="0"/>
          </a:p>
          <a:p>
            <a:pPr marL="457200" lvl="0" indent="-457200">
              <a:lnSpc>
                <a:spcPct val="150000"/>
              </a:lnSpc>
            </a:pPr>
            <a:r>
              <a:rPr lang="zh-CN" altLang="en-US" sz="2000" b="1" u="sng" dirty="0" smtClean="0">
                <a:solidFill>
                  <a:srgbClr val="0070C0"/>
                </a:solidFill>
              </a:rPr>
              <a:t>提水推流设备，</a:t>
            </a:r>
            <a:r>
              <a:rPr lang="en-US" altLang="zh-CN" sz="2000" b="1" u="sng" dirty="0" smtClean="0">
                <a:solidFill>
                  <a:srgbClr val="0070C0"/>
                </a:solidFill>
              </a:rPr>
              <a:t>8</a:t>
            </a:r>
            <a:r>
              <a:rPr lang="zh-CN" altLang="en-US" sz="2000" b="1" u="sng" dirty="0" smtClean="0">
                <a:solidFill>
                  <a:srgbClr val="0070C0"/>
                </a:solidFill>
              </a:rPr>
              <a:t>套</a:t>
            </a:r>
            <a:endParaRPr lang="en-US" altLang="zh-CN" sz="2000" b="1" u="sng" dirty="0" smtClean="0">
              <a:solidFill>
                <a:srgbClr val="0070C0"/>
              </a:solidFill>
            </a:endParaRPr>
          </a:p>
          <a:p>
            <a:pPr marL="457200" lvl="0" indent="-457200">
              <a:lnSpc>
                <a:spcPct val="150000"/>
              </a:lnSpc>
            </a:pPr>
            <a:r>
              <a:rPr lang="zh-CN" altLang="en-US" sz="2000" b="1" u="sng" dirty="0" smtClean="0">
                <a:solidFill>
                  <a:srgbClr val="0070C0"/>
                </a:solidFill>
              </a:rPr>
              <a:t>大流量水泵，</a:t>
            </a:r>
            <a:r>
              <a:rPr lang="en-US" altLang="zh-CN" sz="2000" b="1" u="sng" dirty="0" smtClean="0">
                <a:solidFill>
                  <a:srgbClr val="0070C0"/>
                </a:solidFill>
              </a:rPr>
              <a:t>8</a:t>
            </a:r>
            <a:r>
              <a:rPr lang="zh-CN" altLang="en-US" sz="2000" b="1" u="sng" dirty="0" smtClean="0">
                <a:solidFill>
                  <a:srgbClr val="0070C0"/>
                </a:solidFill>
              </a:rPr>
              <a:t>台</a:t>
            </a:r>
            <a:endParaRPr lang="en-US" altLang="zh-CN" sz="2000" b="1" u="sng" dirty="0" smtClean="0">
              <a:solidFill>
                <a:srgbClr val="0070C0"/>
              </a:solidFill>
            </a:endParaRPr>
          </a:p>
          <a:p>
            <a:pPr marL="457200" lvl="0" indent="-457200">
              <a:lnSpc>
                <a:spcPct val="150000"/>
              </a:lnSpc>
            </a:pPr>
            <a:r>
              <a:rPr lang="zh-CN" altLang="en-US" sz="2000" b="1" u="sng" dirty="0" smtClean="0">
                <a:solidFill>
                  <a:srgbClr val="0070C0"/>
                </a:solidFill>
              </a:rPr>
              <a:t>永磁风机，</a:t>
            </a:r>
            <a:r>
              <a:rPr lang="en-US" altLang="zh-CN" sz="2000" b="1" u="sng" dirty="0" smtClean="0">
                <a:solidFill>
                  <a:srgbClr val="0070C0"/>
                </a:solidFill>
              </a:rPr>
              <a:t>1</a:t>
            </a:r>
            <a:r>
              <a:rPr lang="zh-CN" altLang="en-US" sz="2000" b="1" u="sng" dirty="0" smtClean="0">
                <a:solidFill>
                  <a:srgbClr val="0070C0"/>
                </a:solidFill>
              </a:rPr>
              <a:t>台</a:t>
            </a:r>
            <a:endParaRPr lang="en-US" altLang="zh-CN" sz="2000" b="1" u="sng" dirty="0" smtClean="0">
              <a:solidFill>
                <a:srgbClr val="0070C0"/>
              </a:solidFill>
            </a:endParaRPr>
          </a:p>
          <a:p>
            <a:pPr marL="457200" lvl="0" indent="-457200">
              <a:lnSpc>
                <a:spcPct val="150000"/>
              </a:lnSpc>
            </a:pPr>
            <a:r>
              <a:rPr lang="zh-CN" altLang="en-US" sz="2000" b="1" u="sng" dirty="0" smtClean="0">
                <a:solidFill>
                  <a:srgbClr val="0070C0"/>
                </a:solidFill>
              </a:rPr>
              <a:t>离子发生器，</a:t>
            </a:r>
            <a:r>
              <a:rPr lang="en-US" altLang="zh-CN" sz="2000" b="1" u="sng" dirty="0" smtClean="0">
                <a:solidFill>
                  <a:srgbClr val="0070C0"/>
                </a:solidFill>
              </a:rPr>
              <a:t>1</a:t>
            </a:r>
            <a:r>
              <a:rPr lang="zh-CN" altLang="en-US" sz="2000" b="1" u="sng" dirty="0" smtClean="0">
                <a:solidFill>
                  <a:srgbClr val="0070C0"/>
                </a:solidFill>
              </a:rPr>
              <a:t>套</a:t>
            </a:r>
            <a:endParaRPr lang="en-US" altLang="zh-CN" sz="2000" b="1" u="sng" dirty="0" smtClean="0">
              <a:solidFill>
                <a:srgbClr val="0070C0"/>
              </a:solidFill>
            </a:endParaRPr>
          </a:p>
          <a:p>
            <a:pPr marL="457200" lvl="0" indent="-457200">
              <a:lnSpc>
                <a:spcPct val="150000"/>
              </a:lnSpc>
            </a:pPr>
            <a:r>
              <a:rPr lang="zh-CN" altLang="en-US" sz="2000" b="1" u="sng" dirty="0" smtClean="0">
                <a:solidFill>
                  <a:srgbClr val="0070C0"/>
                </a:solidFill>
              </a:rPr>
              <a:t>磁力设备，</a:t>
            </a:r>
            <a:r>
              <a:rPr lang="en-US" altLang="zh-CN" sz="2000" b="1" u="sng" dirty="0" smtClean="0">
                <a:solidFill>
                  <a:srgbClr val="0070C0"/>
                </a:solidFill>
              </a:rPr>
              <a:t>2</a:t>
            </a:r>
            <a:r>
              <a:rPr lang="zh-CN" altLang="en-US" sz="2000" b="1" u="sng" dirty="0" smtClean="0">
                <a:solidFill>
                  <a:srgbClr val="0070C0"/>
                </a:solidFill>
              </a:rPr>
              <a:t>套</a:t>
            </a:r>
            <a:endParaRPr lang="en-US" altLang="zh-CN" sz="2000" b="1" u="sng" dirty="0" smtClean="0">
              <a:solidFill>
                <a:srgbClr val="0070C0"/>
              </a:solidFill>
            </a:endParaRPr>
          </a:p>
          <a:p>
            <a:pPr marL="457200" lvl="0" indent="-457200">
              <a:lnSpc>
                <a:spcPct val="150000"/>
              </a:lnSpc>
            </a:pPr>
            <a:r>
              <a:rPr lang="zh-CN" altLang="en-US" sz="2000" b="1" u="sng" dirty="0" smtClean="0">
                <a:solidFill>
                  <a:srgbClr val="0070C0"/>
                </a:solidFill>
              </a:rPr>
              <a:t>电控，</a:t>
            </a:r>
            <a:r>
              <a:rPr lang="en-US" altLang="zh-CN" sz="2000" b="1" u="sng" dirty="0" smtClean="0">
                <a:solidFill>
                  <a:srgbClr val="0070C0"/>
                </a:solidFill>
              </a:rPr>
              <a:t>1</a:t>
            </a:r>
            <a:r>
              <a:rPr lang="zh-CN" altLang="en-US" sz="2000" b="1" u="sng" dirty="0" smtClean="0">
                <a:solidFill>
                  <a:srgbClr val="0070C0"/>
                </a:solidFill>
              </a:rPr>
              <a:t>套</a:t>
            </a:r>
            <a:endParaRPr lang="en-US" altLang="zh-CN" sz="2000" b="1" u="sng" dirty="0" smtClean="0">
              <a:solidFill>
                <a:srgbClr val="0070C0"/>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3"/>
          <a:srcRect/>
          <a:stretch>
            <a:fillRect/>
          </a:stretch>
        </p:blipFill>
        <p:spPr bwMode="auto">
          <a:xfrm>
            <a:off x="379413" y="1530350"/>
            <a:ext cx="6002337" cy="3922713"/>
          </a:xfrm>
          <a:prstGeom prst="rect">
            <a:avLst/>
          </a:prstGeom>
          <a:noFill/>
          <a:ln w="9525">
            <a:noFill/>
            <a:miter lim="800000"/>
            <a:headEnd/>
            <a:tailEnd/>
          </a:ln>
        </p:spPr>
      </p:pic>
      <p:pic>
        <p:nvPicPr>
          <p:cNvPr id="26628" name="Picture 3"/>
          <p:cNvPicPr>
            <a:picLocks noChangeAspect="1" noChangeArrowheads="1"/>
          </p:cNvPicPr>
          <p:nvPr/>
        </p:nvPicPr>
        <p:blipFill>
          <a:blip r:embed="rId4"/>
          <a:srcRect/>
          <a:stretch>
            <a:fillRect/>
          </a:stretch>
        </p:blipFill>
        <p:spPr bwMode="auto">
          <a:xfrm>
            <a:off x="6667500" y="1714500"/>
            <a:ext cx="4821238" cy="3714750"/>
          </a:xfrm>
          <a:prstGeom prst="rect">
            <a:avLst/>
          </a:prstGeom>
          <a:noFill/>
          <a:ln w="9525">
            <a:noFill/>
            <a:miter lim="800000"/>
            <a:headEnd/>
            <a:tailEnd/>
          </a:ln>
        </p:spPr>
      </p:pic>
      <p:sp>
        <p:nvSpPr>
          <p:cNvPr id="11" name="TextBox 7"/>
          <p:cNvSpPr>
            <a:spLocks noChangeArrowheads="1"/>
          </p:cNvSpPr>
          <p:nvPr/>
        </p:nvSpPr>
        <p:spPr bwMode="auto">
          <a:xfrm>
            <a:off x="3165475" y="5643563"/>
            <a:ext cx="6716713" cy="430212"/>
          </a:xfrm>
          <a:prstGeom prst="rect">
            <a:avLst/>
          </a:prstGeom>
          <a:noFill/>
          <a:ln>
            <a:noFill/>
          </a:ln>
        </p:spPr>
        <p:txBody>
          <a:bodyPr>
            <a:spAutoFit/>
          </a:bodyPr>
          <a:lstStyle/>
          <a:p>
            <a:pPr algn="just">
              <a:lnSpc>
                <a:spcPct val="120000"/>
              </a:lnSpc>
              <a:spcAft>
                <a:spcPts val="600"/>
              </a:spcAft>
              <a:defRPr/>
            </a:pPr>
            <a:r>
              <a:rPr lang="zh-CN" altLang="en-US" sz="2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清远市清新区山塘镇宇顺公司桂花育苗场水质提升项目</a:t>
            </a:r>
          </a:p>
        </p:txBody>
      </p:sp>
      <p:pic>
        <p:nvPicPr>
          <p:cNvPr id="26630" name="Picture 8"/>
          <p:cNvPicPr>
            <a:picLocks noChangeAspect="1" noChangeArrowheads="1"/>
          </p:cNvPicPr>
          <p:nvPr/>
        </p:nvPicPr>
        <p:blipFill>
          <a:blip r:embed="rId5"/>
          <a:srcRect/>
          <a:stretch>
            <a:fillRect/>
          </a:stretch>
        </p:blipFill>
        <p:spPr bwMode="auto">
          <a:xfrm>
            <a:off x="9713913" y="71438"/>
            <a:ext cx="2476500" cy="571500"/>
          </a:xfrm>
          <a:prstGeom prst="rect">
            <a:avLst/>
          </a:prstGeom>
          <a:noFill/>
          <a:ln w="9525">
            <a:noFill/>
            <a:miter lim="800000"/>
            <a:headEnd/>
            <a:tailEnd/>
          </a:ln>
        </p:spPr>
      </p:pic>
      <p:sp>
        <p:nvSpPr>
          <p:cNvPr id="7" name="矩形 25"/>
          <p:cNvSpPr>
            <a:spLocks noChangeArrowheads="1"/>
          </p:cNvSpPr>
          <p:nvPr>
            <p:custDataLst>
              <p:tags r:id="rId1"/>
            </p:custDataLst>
          </p:nvPr>
        </p:nvSpPr>
        <p:spPr bwMode="auto">
          <a:xfrm>
            <a:off x="450850" y="285750"/>
            <a:ext cx="4358472" cy="510778"/>
          </a:xfrm>
          <a:prstGeom prst="roundRect">
            <a:avLst/>
          </a:prstGeom>
          <a:noFill/>
          <a:ln w="9525">
            <a:noFill/>
            <a:miter lim="800000"/>
          </a:ln>
        </p:spPr>
        <p:txBody>
          <a:bodyPr wrap="square">
            <a:spAutoFit/>
          </a:bodyPr>
          <a:lstStyle/>
          <a:p>
            <a:pPr lvl="0">
              <a:defRPr/>
            </a:pPr>
            <a:r>
              <a:rPr lang="zh-CN" altLang="en-US" sz="2400" b="1" spc="300" dirty="0" smtClean="0">
                <a:latin typeface="微软雅黑" panose="020B0503020204020204" pitchFamily="34" charset="-122"/>
                <a:ea typeface="微软雅黑" panose="020B0503020204020204" pitchFamily="34" charset="-122"/>
                <a:cs typeface="iLiHei"/>
              </a:rPr>
              <a:t>三、工程应用</a:t>
            </a:r>
            <a:endParaRPr kumimoji="0" lang="zh-CN" sz="2400" b="1" i="0" u="none" strike="noStrike" kern="1200" cap="none" spc="300" normalizeH="0" baseline="0" noProof="0" dirty="0">
              <a:ln>
                <a:noFill/>
              </a:ln>
              <a:effectLst/>
              <a:uLnTx/>
              <a:uFillTx/>
              <a:latin typeface="微软雅黑" panose="020B0503020204020204" pitchFamily="34" charset="-122"/>
              <a:ea typeface="微软雅黑" panose="020B0503020204020204" pitchFamily="34" charset="-122"/>
              <a:cs typeface="iLiHei"/>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
        <p:nvSpPr>
          <p:cNvPr id="3" name="文本框 1"/>
          <p:cNvSpPr txBox="1"/>
          <p:nvPr/>
        </p:nvSpPr>
        <p:spPr>
          <a:xfrm>
            <a:off x="0" y="2714625"/>
            <a:ext cx="12190413" cy="906463"/>
          </a:xfrm>
          <a:prstGeom prst="rect">
            <a:avLst/>
          </a:prstGeom>
          <a:noFill/>
        </p:spPr>
        <p:txBody>
          <a:bodyPr>
            <a:spAutoFit/>
          </a:bodyPr>
          <a:lstStyle/>
          <a:p>
            <a:pPr marR="0" algn="ctr" defTabSz="914400">
              <a:lnSpc>
                <a:spcPct val="150000"/>
              </a:lnSpc>
              <a:buClrTx/>
              <a:buSzTx/>
              <a:buFontTx/>
              <a:buNone/>
              <a:defRPr/>
            </a:pPr>
            <a:r>
              <a:rPr lang="zh-CN" altLang="en-US" sz="4000" b="1" spc="1500" dirty="0" smtClean="0">
                <a:solidFill>
                  <a:srgbClr val="006600"/>
                </a:solidFill>
                <a:latin typeface="微软雅黑" panose="020B0503020204020204" pitchFamily="34" charset="-122"/>
                <a:ea typeface="微软雅黑" panose="020B0503020204020204" pitchFamily="34" charset="-122"/>
              </a:rPr>
              <a:t>敬请各位专家、领导指正</a:t>
            </a:r>
            <a:r>
              <a:rPr kumimoji="0" lang="en-US" altLang="zh-CN" sz="4000" b="1" kern="1200" cap="none" spc="1500" normalizeH="0" baseline="0" noProof="0" dirty="0" smtClean="0">
                <a:solidFill>
                  <a:srgbClr val="006600"/>
                </a:solidFill>
                <a:latin typeface="微软雅黑" panose="020B0503020204020204" pitchFamily="34" charset="-122"/>
                <a:ea typeface="微软雅黑" panose="020B0503020204020204" pitchFamily="34" charset="-122"/>
                <a:cs typeface="+mn-cs"/>
              </a:rPr>
              <a:t>!</a:t>
            </a:r>
            <a:endParaRPr kumimoji="0" lang="en-US" altLang="zh-CN" sz="4000" b="1" kern="1200" cap="none" spc="1500" normalizeH="0" baseline="0" noProof="0" dirty="0">
              <a:solidFill>
                <a:srgbClr val="006600"/>
              </a:solidFill>
              <a:latin typeface="微软雅黑" panose="020B0503020204020204" pitchFamily="34" charset="-122"/>
              <a:ea typeface="微软雅黑" panose="020B0503020204020204" pitchFamily="34" charset="-122"/>
              <a:cs typeface="+mn-cs"/>
            </a:endParaRPr>
          </a:p>
        </p:txBody>
      </p:sp>
      <p:graphicFrame>
        <p:nvGraphicFramePr>
          <p:cNvPr id="8" name="表格 7"/>
          <p:cNvGraphicFramePr>
            <a:graphicFrameLocks noGrp="1"/>
          </p:cNvGraphicFramePr>
          <p:nvPr/>
        </p:nvGraphicFramePr>
        <p:xfrm>
          <a:off x="0" y="3714750"/>
          <a:ext cx="12190409" cy="142880"/>
        </p:xfrm>
        <a:graphic>
          <a:graphicData uri="http://schemas.openxmlformats.org/drawingml/2006/table">
            <a:tbl>
              <a:tblPr firstRow="1" bandRow="1">
                <a:tableStyleId>{5C22544A-7EE6-4342-B048-85BDC9FD1C3A}</a:tableStyleId>
              </a:tblPr>
              <a:tblGrid>
                <a:gridCol w="4166380"/>
                <a:gridCol w="2786082"/>
                <a:gridCol w="1571636"/>
                <a:gridCol w="714380"/>
                <a:gridCol w="1210444"/>
                <a:gridCol w="1741487"/>
              </a:tblGrid>
              <a:tr h="142880">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0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0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endParaRPr lang="zh-CN" altLang="en-US" sz="100" dirty="0"/>
                    </a:p>
                  </a:txBody>
                  <a:tcPr marL="91428" marR="9142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81875" y="1300163"/>
            <a:ext cx="4037013" cy="4941887"/>
          </a:xfrm>
          <a:prstGeom prst="rect">
            <a:avLst/>
          </a:prstGeom>
          <a:noFill/>
          <a:ln w="9525">
            <a:noFill/>
          </a:ln>
        </p:spPr>
      </p:pic>
      <p:sp>
        <p:nvSpPr>
          <p:cNvPr id="9219" name="矩形 25"/>
          <p:cNvSpPr>
            <a:spLocks noChangeArrowheads="1"/>
          </p:cNvSpPr>
          <p:nvPr/>
        </p:nvSpPr>
        <p:spPr bwMode="auto">
          <a:xfrm>
            <a:off x="379413" y="346075"/>
            <a:ext cx="2143125" cy="511175"/>
          </a:xfrm>
          <a:prstGeom prst="roundRect">
            <a:avLst/>
          </a:prstGeom>
          <a:solidFill>
            <a:srgbClr val="006600"/>
          </a:solid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iLiHei"/>
              </a:rPr>
              <a:t>巨邦简介</a:t>
            </a:r>
          </a:p>
        </p:txBody>
      </p:sp>
      <p:sp>
        <p:nvSpPr>
          <p:cNvPr id="30" name="矩形 29"/>
          <p:cNvSpPr/>
          <p:nvPr/>
        </p:nvSpPr>
        <p:spPr>
          <a:xfrm>
            <a:off x="552450" y="1428750"/>
            <a:ext cx="6186488" cy="175418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10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广东巨邦生态环境科技有限公司</a:t>
            </a:r>
            <a:r>
              <a:rPr kumimoji="0" lang="en-US" altLang="zh-CN" sz="1800" b="0"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环保产业链综合服务商，成立于1995年，历经二十八年的发展，已成长为一家涵盖工程设计、施工总承包、工程运营管理及技术咨询等四大板块的专业环保企业。</a:t>
            </a:r>
          </a:p>
        </p:txBody>
      </p:sp>
      <p:cxnSp>
        <p:nvCxnSpPr>
          <p:cNvPr id="71" name="直接连接符 19"/>
          <p:cNvCxnSpPr/>
          <p:nvPr/>
        </p:nvCxnSpPr>
        <p:spPr>
          <a:xfrm flipV="1">
            <a:off x="528638" y="3495675"/>
            <a:ext cx="6165850" cy="9525"/>
          </a:xfrm>
          <a:prstGeom prst="line">
            <a:avLst/>
          </a:prstGeom>
          <a:ln w="19050" cap="flat" cmpd="sng">
            <a:solidFill>
              <a:srgbClr val="808080"/>
            </a:solidFill>
            <a:prstDash val="dash"/>
            <a:headEnd type="none" w="med" len="med"/>
            <a:tailEnd type="none" w="med" len="med"/>
          </a:ln>
        </p:spPr>
      </p:cxnSp>
      <p:pic>
        <p:nvPicPr>
          <p:cNvPr id="6150" name="Picture 4"/>
          <p:cNvPicPr>
            <a:picLocks noChangeAspect="1"/>
          </p:cNvPicPr>
          <p:nvPr/>
        </p:nvPicPr>
        <p:blipFill>
          <a:blip r:embed="rId3"/>
          <a:srcRect l="18694"/>
          <a:stretch>
            <a:fillRect/>
          </a:stretch>
        </p:blipFill>
        <p:spPr>
          <a:xfrm>
            <a:off x="4094163" y="3689350"/>
            <a:ext cx="2787650" cy="1954213"/>
          </a:xfrm>
          <a:prstGeom prst="rect">
            <a:avLst/>
          </a:prstGeom>
          <a:noFill/>
          <a:ln w="9525">
            <a:noFill/>
          </a:ln>
        </p:spPr>
      </p:pic>
      <p:pic>
        <p:nvPicPr>
          <p:cNvPr id="6151" name="Picture 8"/>
          <p:cNvPicPr>
            <a:picLocks noChangeAspect="1"/>
          </p:cNvPicPr>
          <p:nvPr/>
        </p:nvPicPr>
        <p:blipFill>
          <a:blip r:embed="rId4"/>
          <a:stretch>
            <a:fillRect/>
          </a:stretch>
        </p:blipFill>
        <p:spPr>
          <a:xfrm>
            <a:off x="9713913" y="71438"/>
            <a:ext cx="2476500" cy="571500"/>
          </a:xfrm>
          <a:prstGeom prst="rect">
            <a:avLst/>
          </a:prstGeom>
          <a:noFill/>
          <a:ln w="9525">
            <a:noFill/>
          </a:ln>
        </p:spPr>
      </p:pic>
      <p:pic>
        <p:nvPicPr>
          <p:cNvPr id="6152" name="Picture 9"/>
          <p:cNvPicPr>
            <a:picLocks noChangeAspect="1"/>
          </p:cNvPicPr>
          <p:nvPr/>
        </p:nvPicPr>
        <p:blipFill>
          <a:blip r:embed="rId5"/>
          <a:stretch>
            <a:fillRect/>
          </a:stretch>
        </p:blipFill>
        <p:spPr>
          <a:xfrm>
            <a:off x="522288" y="3714750"/>
            <a:ext cx="3359150" cy="19097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5"/>
          <p:cNvSpPr>
            <a:spLocks noChangeArrowheads="1"/>
          </p:cNvSpPr>
          <p:nvPr/>
        </p:nvSpPr>
        <p:spPr bwMode="auto">
          <a:xfrm>
            <a:off x="379413" y="346075"/>
            <a:ext cx="2500313" cy="511175"/>
          </a:xfrm>
          <a:prstGeom prst="roundRect">
            <a:avLst/>
          </a:prstGeom>
          <a:solidFill>
            <a:srgbClr val="006600"/>
          </a:solid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iLiHei"/>
              </a:rPr>
              <a:t>巨邦资质荣誉</a:t>
            </a:r>
          </a:p>
        </p:txBody>
      </p:sp>
      <p:sp>
        <p:nvSpPr>
          <p:cNvPr id="20" name="矩形 19"/>
          <p:cNvSpPr/>
          <p:nvPr/>
        </p:nvSpPr>
        <p:spPr>
          <a:xfrm>
            <a:off x="808038" y="1152525"/>
            <a:ext cx="5573713" cy="1062038"/>
          </a:xfrm>
          <a:prstGeom prst="rect">
            <a:avLst/>
          </a:prstGeom>
          <a:ln>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300" normalizeH="0" baseline="0" noProof="0" dirty="0">
                <a:ln>
                  <a:noFill/>
                </a:ln>
                <a:solidFill>
                  <a:schemeClr val="tx1"/>
                </a:solidFill>
                <a:effectLst/>
                <a:uLnTx/>
                <a:uFillTx/>
                <a:latin typeface="+mn-ea"/>
                <a:ea typeface="+mn-ea"/>
                <a:cs typeface="+mn-cs"/>
              </a:rPr>
              <a:t>2023</a:t>
            </a:r>
            <a:r>
              <a:rPr kumimoji="0" lang="zh-CN" altLang="en-US" sz="1400" b="0" i="0" u="none" strike="noStrike" kern="1200" cap="none" spc="300" normalizeH="0" baseline="0" noProof="0" dirty="0">
                <a:ln>
                  <a:noFill/>
                </a:ln>
                <a:solidFill>
                  <a:schemeClr val="tx1"/>
                </a:solidFill>
                <a:effectLst/>
                <a:uLnTx/>
                <a:uFillTx/>
                <a:latin typeface="+mn-ea"/>
                <a:ea typeface="+mn-ea"/>
                <a:cs typeface="+mn-cs"/>
              </a:rPr>
              <a:t>年</a:t>
            </a:r>
            <a:r>
              <a:rPr kumimoji="0" lang="en-US" altLang="zh-CN" sz="1400" b="0" i="0" u="none" strike="noStrike" kern="1200" cap="none" spc="300" normalizeH="0" baseline="0" noProof="0" dirty="0">
                <a:ln>
                  <a:noFill/>
                </a:ln>
                <a:solidFill>
                  <a:schemeClr val="tx1"/>
                </a:solidFill>
                <a:effectLst/>
                <a:uLnTx/>
                <a:uFillTx/>
                <a:latin typeface="+mn-ea"/>
                <a:ea typeface="+mn-ea"/>
                <a:cs typeface="+mn-cs"/>
              </a:rPr>
              <a:t>6</a:t>
            </a:r>
            <a:r>
              <a:rPr kumimoji="0" lang="zh-CN" altLang="en-US" sz="1400" b="0" i="0" u="none" strike="noStrike" kern="1200" cap="none" spc="300" normalizeH="0" baseline="0" noProof="0" dirty="0">
                <a:ln>
                  <a:noFill/>
                </a:ln>
                <a:solidFill>
                  <a:schemeClr val="tx1"/>
                </a:solidFill>
                <a:effectLst/>
                <a:uLnTx/>
                <a:uFillTx/>
                <a:latin typeface="+mn-ea"/>
                <a:ea typeface="+mn-ea"/>
                <a:cs typeface="+mn-cs"/>
              </a:rPr>
              <a:t>月</a:t>
            </a:r>
            <a:r>
              <a:rPr kumimoji="0" lang="en-US" altLang="zh-CN" sz="1400" b="0" i="0" u="none" strike="noStrike" kern="1200" cap="none" spc="300" normalizeH="0" baseline="0" noProof="0" dirty="0">
                <a:ln>
                  <a:noFill/>
                </a:ln>
                <a:solidFill>
                  <a:schemeClr val="tx1"/>
                </a:solidFill>
                <a:effectLst/>
                <a:uLnTx/>
                <a:uFillTx/>
                <a:latin typeface="+mn-ea"/>
                <a:ea typeface="+mn-ea"/>
                <a:cs typeface="+mn-cs"/>
              </a:rPr>
              <a:t>15</a:t>
            </a:r>
            <a:r>
              <a:rPr kumimoji="0" lang="zh-CN" altLang="en-US" sz="1400" b="0" i="0" u="none" strike="noStrike" kern="1200" cap="none" spc="300" normalizeH="0" baseline="0" noProof="0" dirty="0">
                <a:ln>
                  <a:noFill/>
                </a:ln>
                <a:solidFill>
                  <a:schemeClr val="tx1"/>
                </a:solidFill>
                <a:effectLst/>
                <a:uLnTx/>
                <a:uFillTx/>
                <a:latin typeface="+mn-ea"/>
                <a:ea typeface="+mn-ea"/>
                <a:cs typeface="+mn-cs"/>
              </a:rPr>
              <a:t>日</a:t>
            </a:r>
            <a:r>
              <a:rPr kumimoji="0" lang="en-US" altLang="zh-CN" sz="1400" b="0" i="0" u="none" strike="noStrike" kern="1200" cap="none" spc="300" normalizeH="0" baseline="0" noProof="0" dirty="0">
                <a:ln>
                  <a:noFill/>
                </a:ln>
                <a:solidFill>
                  <a:schemeClr val="tx1"/>
                </a:solidFill>
                <a:effectLst/>
                <a:uLnTx/>
                <a:uFillTx/>
                <a:latin typeface="+mn-ea"/>
                <a:ea typeface="+mn-ea"/>
                <a:cs typeface="+mn-cs"/>
              </a:rPr>
              <a:t>-</a:t>
            </a:r>
            <a:r>
              <a:rPr kumimoji="0" lang="zh-CN" altLang="en-US" sz="1400" b="0" i="0" u="none" strike="noStrike" kern="1200" cap="none" spc="300" normalizeH="0" baseline="0" noProof="0" dirty="0">
                <a:ln>
                  <a:noFill/>
                </a:ln>
                <a:solidFill>
                  <a:schemeClr val="tx1"/>
                </a:solidFill>
                <a:effectLst/>
                <a:uLnTx/>
                <a:uFillTx/>
                <a:latin typeface="+mn-ea"/>
                <a:ea typeface="+mn-ea"/>
                <a:cs typeface="+mn-cs"/>
              </a:rPr>
              <a:t>企业名称变更</a:t>
            </a:r>
            <a:endParaRPr kumimoji="0" lang="en-US" altLang="zh-CN" sz="1400" b="0" i="0" u="none" strike="noStrike" kern="1200" cap="none" spc="30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schemeClr val="tx1"/>
                </a:solidFill>
                <a:effectLst/>
                <a:uLnTx/>
                <a:uFillTx/>
                <a:latin typeface="+mn-ea"/>
                <a:ea typeface="+mn-ea"/>
                <a:cs typeface="+mn-cs"/>
              </a:rPr>
              <a:t>原名称：广州巨邦环保工程设备有限公司</a:t>
            </a:r>
            <a:endParaRPr kumimoji="0" lang="en-US" altLang="zh-CN" sz="1400" b="0" i="0" u="none" strike="noStrike" kern="1200" cap="none" spc="30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300" normalizeH="0" baseline="0" noProof="0" dirty="0">
                <a:ln>
                  <a:noFill/>
                </a:ln>
                <a:solidFill>
                  <a:schemeClr val="tx1"/>
                </a:solidFill>
                <a:effectLst/>
                <a:uLnTx/>
                <a:uFillTx/>
                <a:latin typeface="+mn-ea"/>
                <a:ea typeface="+mn-ea"/>
                <a:cs typeface="+mn-cs"/>
              </a:rPr>
              <a:t>新名称：广东巨邦生态环境科技有限公司</a:t>
            </a:r>
            <a:endParaRPr kumimoji="0" lang="zh-CN" altLang="en-US" sz="1400" b="0" i="0" u="none" strike="noStrike" kern="1200" cap="none" spc="100" normalizeH="0" baseline="0" noProof="0" dirty="0">
              <a:ln>
                <a:noFill/>
              </a:ln>
              <a:solidFill>
                <a:schemeClr val="tx1"/>
              </a:solidFill>
              <a:effectLst/>
              <a:uLnTx/>
              <a:uFillTx/>
              <a:latin typeface="+mn-ea"/>
              <a:ea typeface="+mn-ea"/>
              <a:cs typeface="+mn-cs"/>
            </a:endParaRPr>
          </a:p>
        </p:txBody>
      </p:sp>
      <p:pic>
        <p:nvPicPr>
          <p:cNvPr id="7172" name="Picture 17"/>
          <p:cNvPicPr>
            <a:picLocks noChangeAspect="1"/>
          </p:cNvPicPr>
          <p:nvPr/>
        </p:nvPicPr>
        <p:blipFill>
          <a:blip r:embed="rId2"/>
          <a:stretch>
            <a:fillRect/>
          </a:stretch>
        </p:blipFill>
        <p:spPr>
          <a:xfrm>
            <a:off x="736600" y="2357438"/>
            <a:ext cx="5645150" cy="4005262"/>
          </a:xfrm>
          <a:prstGeom prst="rect">
            <a:avLst/>
          </a:prstGeom>
          <a:noFill/>
          <a:ln w="9525">
            <a:noFill/>
          </a:ln>
        </p:spPr>
      </p:pic>
      <p:pic>
        <p:nvPicPr>
          <p:cNvPr id="7173" name="Picture 18"/>
          <p:cNvPicPr>
            <a:picLocks noChangeAspect="1"/>
          </p:cNvPicPr>
          <p:nvPr/>
        </p:nvPicPr>
        <p:blipFill>
          <a:blip r:embed="rId3"/>
          <a:stretch>
            <a:fillRect/>
          </a:stretch>
        </p:blipFill>
        <p:spPr>
          <a:xfrm>
            <a:off x="6810375" y="1268413"/>
            <a:ext cx="4357688" cy="5089525"/>
          </a:xfrm>
          <a:prstGeom prst="rect">
            <a:avLst/>
          </a:prstGeom>
          <a:noFill/>
          <a:ln w="9525">
            <a:noFill/>
          </a:ln>
        </p:spPr>
      </p:pic>
      <p:sp>
        <p:nvSpPr>
          <p:cNvPr id="18" name="矩形 17"/>
          <p:cNvSpPr/>
          <p:nvPr/>
        </p:nvSpPr>
        <p:spPr>
          <a:xfrm>
            <a:off x="593725" y="1000125"/>
            <a:ext cx="10788650" cy="550068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175" name="Picture 8"/>
          <p:cNvPicPr>
            <a:picLocks noChangeAspect="1"/>
          </p:cNvPicPr>
          <p:nvPr/>
        </p:nvPicPr>
        <p:blipFill>
          <a:blip r:embed="rId4"/>
          <a:stretch>
            <a:fillRect/>
          </a:stretch>
        </p:blipFill>
        <p:spPr>
          <a:xfrm>
            <a:off x="9713913" y="71438"/>
            <a:ext cx="2476500" cy="5715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5"/>
          <p:cNvSpPr>
            <a:spLocks noChangeArrowheads="1"/>
          </p:cNvSpPr>
          <p:nvPr/>
        </p:nvSpPr>
        <p:spPr bwMode="auto">
          <a:xfrm>
            <a:off x="379413" y="346075"/>
            <a:ext cx="2500313" cy="511175"/>
          </a:xfrm>
          <a:prstGeom prst="roundRect">
            <a:avLst/>
          </a:prstGeom>
          <a:solidFill>
            <a:srgbClr val="006600"/>
          </a:solid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iLiHei"/>
              </a:rPr>
              <a:t>巨邦业务版块</a:t>
            </a:r>
          </a:p>
        </p:txBody>
      </p:sp>
      <p:pic>
        <p:nvPicPr>
          <p:cNvPr id="13315" name="Picture 17"/>
          <p:cNvPicPr>
            <a:picLocks noChangeAspect="1"/>
          </p:cNvPicPr>
          <p:nvPr/>
        </p:nvPicPr>
        <p:blipFill>
          <a:blip r:embed="rId2"/>
          <a:stretch>
            <a:fillRect/>
          </a:stretch>
        </p:blipFill>
        <p:spPr>
          <a:xfrm>
            <a:off x="6542088" y="4786313"/>
            <a:ext cx="5197475" cy="1968500"/>
          </a:xfrm>
          <a:prstGeom prst="rect">
            <a:avLst/>
          </a:prstGeom>
          <a:noFill/>
          <a:ln w="9525">
            <a:noFill/>
          </a:ln>
        </p:spPr>
      </p:pic>
      <p:sp>
        <p:nvSpPr>
          <p:cNvPr id="23" name="TextBox 22"/>
          <p:cNvSpPr txBox="1"/>
          <p:nvPr/>
        </p:nvSpPr>
        <p:spPr>
          <a:xfrm>
            <a:off x="8113713" y="4929188"/>
            <a:ext cx="3554413" cy="1692275"/>
          </a:xfrm>
          <a:prstGeom prst="rect">
            <a:avLst/>
          </a:prstGeom>
          <a:noFill/>
        </p:spPr>
        <p:txBody>
          <a:bodyPr>
            <a:spAutoFit/>
          </a:bodyPr>
          <a:lstStyle/>
          <a:p>
            <a:pPr marR="0" algn="r" defTabSz="914400">
              <a:lnSpc>
                <a:spcPct val="130000"/>
              </a:lnSpc>
              <a:buClrTx/>
              <a:buSzTx/>
              <a:buFontTx/>
              <a:buNone/>
              <a:defRPr/>
            </a:pPr>
            <a:r>
              <a:rPr kumimoji="0" lang="en-US" altLang="zh-CN" sz="2000" kern="1200" cap="none" spc="100" normalizeH="0" baseline="0" noProof="0" dirty="0">
                <a:solidFill>
                  <a:srgbClr val="FFFFFF"/>
                </a:solidFill>
                <a:latin typeface="幼圆" pitchFamily="49" charset="-122"/>
                <a:ea typeface="幼圆" pitchFamily="49" charset="-122"/>
                <a:cs typeface="+mn-cs"/>
              </a:rPr>
              <a:t>28</a:t>
            </a:r>
            <a:r>
              <a:rPr kumimoji="0" lang="zh-CN" altLang="en-US" sz="1400" b="1" kern="1200" cap="none" spc="100" normalizeH="0" baseline="0" noProof="0" dirty="0">
                <a:solidFill>
                  <a:srgbClr val="FFFFFF"/>
                </a:solidFill>
                <a:latin typeface="幼圆" pitchFamily="49" charset="-122"/>
                <a:ea typeface="幼圆" pitchFamily="49" charset="-122"/>
                <a:cs typeface="+mn-cs"/>
              </a:rPr>
              <a:t>年行业深耕</a:t>
            </a:r>
          </a:p>
          <a:p>
            <a:pPr marR="0" algn="r" defTabSz="914400">
              <a:lnSpc>
                <a:spcPct val="130000"/>
              </a:lnSpc>
              <a:buClrTx/>
              <a:buSzTx/>
              <a:buFontTx/>
              <a:buNone/>
              <a:defRPr/>
            </a:pPr>
            <a:r>
              <a:rPr kumimoji="0" lang="en-US" altLang="zh-CN" sz="1400" b="1" kern="1200" cap="none" spc="100" normalizeH="0" baseline="0" noProof="0" dirty="0">
                <a:solidFill>
                  <a:srgbClr val="FFFFFF"/>
                </a:solidFill>
                <a:latin typeface="幼圆" pitchFamily="49" charset="-122"/>
                <a:ea typeface="幼圆" pitchFamily="49" charset="-122"/>
                <a:cs typeface="+mn-cs"/>
              </a:rPr>
              <a:t> </a:t>
            </a:r>
            <a:r>
              <a:rPr kumimoji="0" lang="zh-CN" altLang="en-US" sz="1400" b="1" kern="1200" cap="none" spc="100" normalizeH="0" baseline="0" noProof="0" dirty="0" smtClean="0">
                <a:solidFill>
                  <a:srgbClr val="FFFFFF"/>
                </a:solidFill>
                <a:latin typeface="幼圆" pitchFamily="49" charset="-122"/>
                <a:ea typeface="幼圆" pitchFamily="49" charset="-122"/>
                <a:cs typeface="+mn-cs"/>
              </a:rPr>
              <a:t>解决</a:t>
            </a:r>
            <a:r>
              <a:rPr kumimoji="0" lang="en-US" altLang="zh-CN" sz="2000" b="1" kern="1200" cap="none" spc="100" normalizeH="0" baseline="0" noProof="0" dirty="0" smtClean="0">
                <a:solidFill>
                  <a:srgbClr val="FFFFFF"/>
                </a:solidFill>
                <a:latin typeface="幼圆" pitchFamily="49" charset="-122"/>
                <a:ea typeface="幼圆" pitchFamily="49" charset="-122"/>
                <a:cs typeface="+mn-cs"/>
              </a:rPr>
              <a:t>2000</a:t>
            </a:r>
            <a:r>
              <a:rPr kumimoji="0" lang="zh-CN" altLang="en-US" sz="1400" b="1" kern="1200" cap="none" spc="100" normalizeH="0" baseline="0" noProof="0" dirty="0">
                <a:solidFill>
                  <a:srgbClr val="FFFFFF"/>
                </a:solidFill>
                <a:latin typeface="幼圆" pitchFamily="49" charset="-122"/>
                <a:ea typeface="幼圆" pitchFamily="49" charset="-122"/>
                <a:cs typeface="+mn-cs"/>
              </a:rPr>
              <a:t>余家企业环保问题</a:t>
            </a:r>
          </a:p>
          <a:p>
            <a:pPr marR="0" algn="r" defTabSz="914400">
              <a:lnSpc>
                <a:spcPct val="130000"/>
              </a:lnSpc>
              <a:buClrTx/>
              <a:buSzTx/>
              <a:buFontTx/>
              <a:buNone/>
              <a:defRPr/>
            </a:pPr>
            <a:r>
              <a:rPr kumimoji="0" lang="en-US" altLang="zh-CN" sz="1400" b="1" kern="1200" cap="none" spc="100" normalizeH="0" baseline="0" noProof="0" dirty="0">
                <a:solidFill>
                  <a:srgbClr val="FFFFFF"/>
                </a:solidFill>
                <a:latin typeface="幼圆" pitchFamily="49" charset="-122"/>
                <a:ea typeface="幼圆" pitchFamily="49" charset="-122"/>
                <a:cs typeface="+mn-cs"/>
              </a:rPr>
              <a:t> </a:t>
            </a:r>
            <a:r>
              <a:rPr kumimoji="0" lang="zh-CN" altLang="en-US" sz="1400" b="1" kern="1200" cap="none" spc="100" normalizeH="0" baseline="0" noProof="0" dirty="0">
                <a:solidFill>
                  <a:srgbClr val="FFFFFF"/>
                </a:solidFill>
                <a:latin typeface="幼圆" pitchFamily="49" charset="-122"/>
                <a:ea typeface="幼圆" pitchFamily="49" charset="-122"/>
                <a:cs typeface="+mn-cs"/>
              </a:rPr>
              <a:t>多家世界</a:t>
            </a:r>
            <a:r>
              <a:rPr kumimoji="0" lang="en-US" altLang="zh-CN" sz="2000" b="1" kern="1200" cap="none" spc="100" normalizeH="0" baseline="0" noProof="0" dirty="0">
                <a:solidFill>
                  <a:srgbClr val="FFFFFF"/>
                </a:solidFill>
                <a:latin typeface="幼圆" pitchFamily="49" charset="-122"/>
                <a:ea typeface="幼圆" pitchFamily="49" charset="-122"/>
                <a:cs typeface="+mn-cs"/>
              </a:rPr>
              <a:t>500</a:t>
            </a:r>
            <a:r>
              <a:rPr kumimoji="0" lang="zh-CN" altLang="en-US" sz="1400" b="1" kern="1200" cap="none" spc="100" normalizeH="0" baseline="0" noProof="0" dirty="0">
                <a:solidFill>
                  <a:srgbClr val="FFFFFF"/>
                </a:solidFill>
                <a:latin typeface="幼圆" pitchFamily="49" charset="-122"/>
                <a:ea typeface="幼圆" pitchFamily="49" charset="-122"/>
                <a:cs typeface="+mn-cs"/>
              </a:rPr>
              <a:t>强的固定合作商</a:t>
            </a:r>
          </a:p>
          <a:p>
            <a:pPr marR="0" algn="r" defTabSz="914400">
              <a:lnSpc>
                <a:spcPct val="130000"/>
              </a:lnSpc>
              <a:buClrTx/>
              <a:buSzTx/>
              <a:buFontTx/>
              <a:buNone/>
              <a:defRPr/>
            </a:pPr>
            <a:r>
              <a:rPr kumimoji="0" lang="en-US" altLang="zh-CN" sz="1400" b="1" kern="1200" cap="none" spc="100" normalizeH="0" baseline="0" noProof="0" dirty="0">
                <a:solidFill>
                  <a:srgbClr val="FFFFFF"/>
                </a:solidFill>
                <a:latin typeface="幼圆" pitchFamily="49" charset="-122"/>
                <a:ea typeface="幼圆" pitchFamily="49" charset="-122"/>
                <a:cs typeface="+mn-cs"/>
              </a:rPr>
              <a:t> </a:t>
            </a:r>
            <a:r>
              <a:rPr kumimoji="0" lang="zh-CN" altLang="en-US" sz="1400" b="1" kern="1200" cap="none" spc="100" normalizeH="0" baseline="0" noProof="0" dirty="0">
                <a:solidFill>
                  <a:srgbClr val="FFFFFF"/>
                </a:solidFill>
                <a:latin typeface="幼圆" pitchFamily="49" charset="-122"/>
                <a:ea typeface="幼圆" pitchFamily="49" charset="-122"/>
                <a:cs typeface="+mn-cs"/>
              </a:rPr>
              <a:t>拥有</a:t>
            </a:r>
            <a:r>
              <a:rPr kumimoji="0" lang="en-US" altLang="zh-CN" sz="2000" b="1" kern="1200" cap="none" spc="100" normalizeH="0" baseline="0" noProof="0" dirty="0">
                <a:solidFill>
                  <a:srgbClr val="FFFFFF"/>
                </a:solidFill>
                <a:latin typeface="幼圆" pitchFamily="49" charset="-122"/>
                <a:ea typeface="幼圆" pitchFamily="49" charset="-122"/>
                <a:cs typeface="+mn-cs"/>
              </a:rPr>
              <a:t>27</a:t>
            </a:r>
            <a:r>
              <a:rPr kumimoji="0" lang="zh-CN" altLang="en-US" sz="1400" b="1" kern="1200" cap="none" spc="100" normalizeH="0" baseline="0" noProof="0" dirty="0">
                <a:solidFill>
                  <a:srgbClr val="FFFFFF"/>
                </a:solidFill>
                <a:latin typeface="幼圆" pitchFamily="49" charset="-122"/>
                <a:ea typeface="幼圆" pitchFamily="49" charset="-122"/>
                <a:cs typeface="+mn-cs"/>
              </a:rPr>
              <a:t>项实用新型专利</a:t>
            </a:r>
          </a:p>
        </p:txBody>
      </p:sp>
      <p:pic>
        <p:nvPicPr>
          <p:cNvPr id="13317" name="Picture 6"/>
          <p:cNvPicPr>
            <a:picLocks noChangeAspect="1"/>
          </p:cNvPicPr>
          <p:nvPr/>
        </p:nvPicPr>
        <p:blipFill>
          <a:blip r:embed="rId3"/>
          <a:stretch>
            <a:fillRect/>
          </a:stretch>
        </p:blipFill>
        <p:spPr>
          <a:xfrm>
            <a:off x="522288" y="1274763"/>
            <a:ext cx="5143500" cy="5297487"/>
          </a:xfrm>
          <a:prstGeom prst="rect">
            <a:avLst/>
          </a:prstGeom>
          <a:noFill/>
          <a:ln w="9525">
            <a:noFill/>
          </a:ln>
        </p:spPr>
      </p:pic>
      <p:pic>
        <p:nvPicPr>
          <p:cNvPr id="13318" name="Picture 4"/>
          <p:cNvPicPr>
            <a:picLocks noChangeAspect="1"/>
          </p:cNvPicPr>
          <p:nvPr/>
        </p:nvPicPr>
        <p:blipFill>
          <a:blip r:embed="rId4"/>
          <a:stretch>
            <a:fillRect/>
          </a:stretch>
        </p:blipFill>
        <p:spPr>
          <a:xfrm>
            <a:off x="6546850" y="928688"/>
            <a:ext cx="4978400" cy="3859212"/>
          </a:xfrm>
          <a:prstGeom prst="rect">
            <a:avLst/>
          </a:prstGeom>
          <a:noFill/>
          <a:ln w="9525">
            <a:noFill/>
          </a:ln>
        </p:spPr>
      </p:pic>
      <p:sp>
        <p:nvSpPr>
          <p:cNvPr id="11" name="矩形 10"/>
          <p:cNvSpPr/>
          <p:nvPr/>
        </p:nvSpPr>
        <p:spPr>
          <a:xfrm>
            <a:off x="4022725" y="4857750"/>
            <a:ext cx="214313"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9"/>
          <p:cNvSpPr txBox="1"/>
          <p:nvPr/>
        </p:nvSpPr>
        <p:spPr>
          <a:xfrm>
            <a:off x="3879850" y="4805363"/>
            <a:ext cx="1285875" cy="338138"/>
          </a:xfrm>
          <a:prstGeom prst="rect">
            <a:avLst/>
          </a:prstGeom>
          <a:noFill/>
        </p:spPr>
        <p:txBody>
          <a:bodyPr>
            <a:spAutoFit/>
          </a:bodyPr>
          <a:lstStyle/>
          <a:p>
            <a:pPr marR="0" defTabSz="914400">
              <a:buClrTx/>
              <a:buSzTx/>
              <a:buFontTx/>
              <a:buNone/>
              <a:defRPr/>
            </a:pPr>
            <a:r>
              <a:rPr kumimoji="0" lang="en-US" altLang="zh-CN" sz="1600" b="1" kern="1200" cap="none" spc="0" normalizeH="0" baseline="0" noProof="0" dirty="0">
                <a:effectLst>
                  <a:outerShdw blurRad="38100" dist="38100" dir="2700000" algn="tl">
                    <a:srgbClr val="000000">
                      <a:alpha val="43137"/>
                    </a:srgbClr>
                  </a:outerShdw>
                </a:effectLst>
                <a:latin typeface="华文宋体" pitchFamily="2" charset="-122"/>
                <a:ea typeface="华文宋体" pitchFamily="2" charset="-122"/>
                <a:cs typeface="+mn-cs"/>
              </a:rPr>
              <a:t>28</a:t>
            </a:r>
            <a:endParaRPr kumimoji="0" lang="zh-CN" altLang="en-US" sz="1600" b="1" kern="1200" cap="none" spc="0" normalizeH="0" baseline="0" noProof="0" dirty="0">
              <a:effectLst>
                <a:outerShdw blurRad="38100" dist="38100" dir="2700000" algn="tl">
                  <a:srgbClr val="000000">
                    <a:alpha val="43137"/>
                  </a:srgbClr>
                </a:outerShdw>
              </a:effectLst>
              <a:latin typeface="华文宋体" pitchFamily="2" charset="-122"/>
              <a:ea typeface="华文宋体" pitchFamily="2" charset="-122"/>
              <a:cs typeface="+mn-cs"/>
            </a:endParaRPr>
          </a:p>
        </p:txBody>
      </p:sp>
      <p:pic>
        <p:nvPicPr>
          <p:cNvPr id="13321" name="Picture 8"/>
          <p:cNvPicPr>
            <a:picLocks noChangeAspect="1"/>
          </p:cNvPicPr>
          <p:nvPr/>
        </p:nvPicPr>
        <p:blipFill>
          <a:blip r:embed="rId5"/>
          <a:stretch>
            <a:fillRect/>
          </a:stretch>
        </p:blipFill>
        <p:spPr>
          <a:xfrm>
            <a:off x="9713913" y="71438"/>
            <a:ext cx="2476500" cy="571500"/>
          </a:xfrm>
          <a:prstGeom prst="rect">
            <a:avLst/>
          </a:prstGeom>
          <a:noFill/>
          <a:ln w="9525">
            <a:noFill/>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5"/>
          <p:cNvSpPr>
            <a:spLocks noChangeArrowheads="1"/>
          </p:cNvSpPr>
          <p:nvPr/>
        </p:nvSpPr>
        <p:spPr bwMode="auto">
          <a:xfrm>
            <a:off x="379413" y="346075"/>
            <a:ext cx="2071688" cy="511175"/>
          </a:xfrm>
          <a:prstGeom prst="roundRect">
            <a:avLst/>
          </a:prstGeom>
          <a:solidFill>
            <a:srgbClr val="006600"/>
          </a:solid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iLiHei"/>
              </a:rPr>
              <a:t>经营范围</a:t>
            </a:r>
          </a:p>
        </p:txBody>
      </p:sp>
      <p:sp>
        <p:nvSpPr>
          <p:cNvPr id="60" name="Freeform 7"/>
          <p:cNvSpPr/>
          <p:nvPr/>
        </p:nvSpPr>
        <p:spPr bwMode="auto">
          <a:xfrm rot="10800000">
            <a:off x="7945438" y="2511425"/>
            <a:ext cx="565150" cy="245903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8070850" y="3232150"/>
            <a:ext cx="836613" cy="80486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2" name="Line 11"/>
          <p:cNvSpPr>
            <a:spLocks noChangeShapeType="1"/>
          </p:cNvSpPr>
          <p:nvPr/>
        </p:nvSpPr>
        <p:spPr bwMode="auto">
          <a:xfrm flipH="1" flipV="1">
            <a:off x="4251325" y="2759075"/>
            <a:ext cx="1036638" cy="606425"/>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 name="Line 12"/>
          <p:cNvSpPr>
            <a:spLocks noChangeShapeType="1"/>
          </p:cNvSpPr>
          <p:nvPr/>
        </p:nvSpPr>
        <p:spPr bwMode="auto">
          <a:xfrm flipH="1">
            <a:off x="4295775" y="3995738"/>
            <a:ext cx="1060450" cy="620713"/>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4" name="Line 13"/>
          <p:cNvSpPr>
            <a:spLocks noChangeShapeType="1"/>
          </p:cNvSpPr>
          <p:nvPr/>
        </p:nvSpPr>
        <p:spPr bwMode="auto">
          <a:xfrm flipH="1" flipV="1">
            <a:off x="4037013" y="3662363"/>
            <a:ext cx="1160463" cy="7938"/>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5" name="椭圆 64"/>
          <p:cNvSpPr/>
          <p:nvPr/>
        </p:nvSpPr>
        <p:spPr>
          <a:xfrm>
            <a:off x="5221288" y="3055938"/>
            <a:ext cx="1214438" cy="112871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6" name="TextBox 65"/>
          <p:cNvSpPr txBox="1"/>
          <p:nvPr/>
        </p:nvSpPr>
        <p:spPr>
          <a:xfrm>
            <a:off x="5246688" y="3225800"/>
            <a:ext cx="1190625" cy="820738"/>
          </a:xfrm>
          <a:prstGeom prst="rect">
            <a:avLst/>
          </a:prstGeom>
          <a:noFill/>
        </p:spPr>
        <p:txBody>
          <a:bodyPr lIns="0" tIns="0" rIns="0" bIns="0">
            <a:spAutoFit/>
          </a:bodyPr>
          <a:lstStyle/>
          <a:p>
            <a:pPr marR="0" algn="ctr" defTabSz="914400">
              <a:buClrTx/>
              <a:buSzTx/>
              <a:buFontTx/>
              <a:buNone/>
              <a:defRPr/>
            </a:pPr>
            <a:r>
              <a:rPr kumimoji="0" 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经营</a:t>
            </a:r>
          </a:p>
          <a:p>
            <a:pPr marR="0" algn="ctr" defTabSz="914400">
              <a:buClrTx/>
              <a:buSzTx/>
              <a:buFontTx/>
              <a:buNone/>
              <a:defRPr/>
            </a:pPr>
            <a:r>
              <a:rPr kumimoji="0" lang="zh-CN" sz="2665" b="1" kern="1200" cap="none" spc="0" normalizeH="0" baseline="0" noProof="0" dirty="0">
                <a:solidFill>
                  <a:srgbClr val="0070C0"/>
                </a:solidFill>
                <a:latin typeface="微软雅黑" panose="020B0503020204020204" pitchFamily="34" charset="-122"/>
                <a:ea typeface="微软雅黑" panose="020B0503020204020204" pitchFamily="34" charset="-122"/>
                <a:cs typeface="+mn-cs"/>
              </a:rPr>
              <a:t>范围</a:t>
            </a:r>
          </a:p>
        </p:txBody>
      </p:sp>
      <p:sp>
        <p:nvSpPr>
          <p:cNvPr id="67" name="Freeform 7"/>
          <p:cNvSpPr/>
          <p:nvPr/>
        </p:nvSpPr>
        <p:spPr bwMode="auto">
          <a:xfrm>
            <a:off x="3143250" y="2436813"/>
            <a:ext cx="565150" cy="245903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8" name="椭圆 67"/>
          <p:cNvSpPr/>
          <p:nvPr/>
        </p:nvSpPr>
        <p:spPr>
          <a:xfrm>
            <a:off x="3225800" y="2085975"/>
            <a:ext cx="836613" cy="8032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9" name="椭圆 68"/>
          <p:cNvSpPr/>
          <p:nvPr/>
        </p:nvSpPr>
        <p:spPr>
          <a:xfrm>
            <a:off x="2832100" y="3263900"/>
            <a:ext cx="835025" cy="80486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0" name="椭圆 69"/>
          <p:cNvSpPr/>
          <p:nvPr/>
        </p:nvSpPr>
        <p:spPr>
          <a:xfrm>
            <a:off x="3197225" y="4422775"/>
            <a:ext cx="835025" cy="80486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70"/>
          <p:cNvGrpSpPr/>
          <p:nvPr/>
        </p:nvGrpSpPr>
        <p:grpSpPr>
          <a:xfrm>
            <a:off x="379413" y="1370013"/>
            <a:ext cx="2640012" cy="1509712"/>
            <a:chOff x="565294" y="3243095"/>
            <a:chExt cx="1944687" cy="1131513"/>
          </a:xfrm>
        </p:grpSpPr>
        <p:sp>
          <p:nvSpPr>
            <p:cNvPr id="72" name="TextBox 7"/>
            <p:cNvSpPr>
              <a:spLocks noChangeArrowheads="1"/>
            </p:cNvSpPr>
            <p:nvPr/>
          </p:nvSpPr>
          <p:spPr bwMode="auto">
            <a:xfrm>
              <a:off x="565294" y="3529840"/>
              <a:ext cx="1944687" cy="844768"/>
            </a:xfrm>
            <a:prstGeom prst="rect">
              <a:avLst/>
            </a:prstGeom>
            <a:noFill/>
            <a:ln>
              <a:noFill/>
            </a:ln>
          </p:spPr>
          <p:txBody>
            <a:bodyPr>
              <a:spAutoFit/>
            </a:bodyPr>
            <a:lstStyle/>
            <a:p>
              <a:pPr lvl="0" algn="just">
                <a:lnSpc>
                  <a:spcPct val="120000"/>
                </a:lnSpc>
                <a:spcAft>
                  <a:spcPts val="600"/>
                </a:spcAft>
                <a:defRPr/>
              </a:pPr>
              <a:r>
                <a:rPr lang="zh-CN" altLang="en-US" sz="14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养殖业废水、工业废水</a:t>
              </a: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、电镀、线路板废水</a:t>
              </a:r>
              <a:r>
                <a:rPr kumimoji="0" lang="zh-CN" altLang="en-US" sz="1400" b="0" i="0" u="none" strike="noStrike" kern="1200" cap="none" spc="0" normalizeH="0" baseline="0" noProof="0" dirty="0"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、生活污水</a:t>
              </a: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、流域治理、河道修复等工程建设、设计、施工、第三方运行</a:t>
              </a:r>
            </a:p>
          </p:txBody>
        </p:sp>
        <p:sp>
          <p:nvSpPr>
            <p:cNvPr id="73" name="文本框 19"/>
            <p:cNvSpPr>
              <a:spLocks noChangeArrowheads="1"/>
            </p:cNvSpPr>
            <p:nvPr/>
          </p:nvSpPr>
          <p:spPr bwMode="auto">
            <a:xfrm>
              <a:off x="828405" y="3243095"/>
              <a:ext cx="1053616" cy="28317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废水处理</a:t>
              </a:r>
            </a:p>
          </p:txBody>
        </p:sp>
      </p:grpSp>
      <p:grpSp>
        <p:nvGrpSpPr>
          <p:cNvPr id="3" name="组合 73"/>
          <p:cNvGrpSpPr/>
          <p:nvPr/>
        </p:nvGrpSpPr>
        <p:grpSpPr>
          <a:xfrm>
            <a:off x="3396615" y="4577715"/>
            <a:ext cx="467995" cy="393065"/>
            <a:chOff x="3603625" y="855663"/>
            <a:chExt cx="908654" cy="775077"/>
          </a:xfrm>
          <a:solidFill>
            <a:srgbClr val="00B050"/>
          </a:solidFill>
        </p:grpSpPr>
        <p:sp>
          <p:nvSpPr>
            <p:cNvPr id="75" name="Freeform 22"/>
            <p:cNvSpPr>
              <a:spLocks noEditPoints="1"/>
            </p:cNvSpPr>
            <p:nvPr/>
          </p:nvSpPr>
          <p:spPr bwMode="auto">
            <a:xfrm>
              <a:off x="3603625" y="1057678"/>
              <a:ext cx="908654" cy="573062"/>
            </a:xfrm>
            <a:custGeom>
              <a:avLst/>
              <a:gdLst>
                <a:gd name="T0" fmla="*/ 276 w 300"/>
                <a:gd name="T1" fmla="*/ 166 h 200"/>
                <a:gd name="T2" fmla="*/ 195 w 300"/>
                <a:gd name="T3" fmla="*/ 43 h 200"/>
                <a:gd name="T4" fmla="*/ 165 w 300"/>
                <a:gd name="T5" fmla="*/ 166 h 200"/>
                <a:gd name="T6" fmla="*/ 145 w 300"/>
                <a:gd name="T7" fmla="*/ 103 h 200"/>
                <a:gd name="T8" fmla="*/ 135 w 300"/>
                <a:gd name="T9" fmla="*/ 0 h 200"/>
                <a:gd name="T10" fmla="*/ 116 w 300"/>
                <a:gd name="T11" fmla="*/ 103 h 200"/>
                <a:gd name="T12" fmla="*/ 113 w 300"/>
                <a:gd name="T13" fmla="*/ 166 h 200"/>
                <a:gd name="T14" fmla="*/ 103 w 300"/>
                <a:gd name="T15" fmla="*/ 103 h 200"/>
                <a:gd name="T16" fmla="*/ 93 w 300"/>
                <a:gd name="T17" fmla="*/ 0 h 200"/>
                <a:gd name="T18" fmla="*/ 75 w 300"/>
                <a:gd name="T19" fmla="*/ 103 h 200"/>
                <a:gd name="T20" fmla="*/ 72 w 300"/>
                <a:gd name="T21" fmla="*/ 166 h 200"/>
                <a:gd name="T22" fmla="*/ 61 w 300"/>
                <a:gd name="T23" fmla="*/ 103 h 200"/>
                <a:gd name="T24" fmla="*/ 51 w 300"/>
                <a:gd name="T25" fmla="*/ 0 h 200"/>
                <a:gd name="T26" fmla="*/ 32 w 300"/>
                <a:gd name="T27" fmla="*/ 103 h 200"/>
                <a:gd name="T28" fmla="*/ 29 w 300"/>
                <a:gd name="T29" fmla="*/ 166 h 200"/>
                <a:gd name="T30" fmla="*/ 0 w 300"/>
                <a:gd name="T31" fmla="*/ 200 h 200"/>
                <a:gd name="T32" fmla="*/ 300 w 300"/>
                <a:gd name="T33" fmla="*/ 166 h 200"/>
                <a:gd name="T34" fmla="*/ 191 w 300"/>
                <a:gd name="T35" fmla="*/ 134 h 200"/>
                <a:gd name="T36" fmla="*/ 194 w 300"/>
                <a:gd name="T37" fmla="*/ 123 h 200"/>
                <a:gd name="T38" fmla="*/ 203 w 300"/>
                <a:gd name="T39" fmla="*/ 120 h 200"/>
                <a:gd name="T40" fmla="*/ 206 w 300"/>
                <a:gd name="T41" fmla="*/ 130 h 200"/>
                <a:gd name="T42" fmla="*/ 199 w 300"/>
                <a:gd name="T43" fmla="*/ 140 h 200"/>
                <a:gd name="T44" fmla="*/ 191 w 300"/>
                <a:gd name="T45" fmla="*/ 134 h 200"/>
                <a:gd name="T46" fmla="*/ 199 w 300"/>
                <a:gd name="T47" fmla="*/ 148 h 200"/>
                <a:gd name="T48" fmla="*/ 203 w 300"/>
                <a:gd name="T49" fmla="*/ 139 h 200"/>
                <a:gd name="T50" fmla="*/ 217 w 300"/>
                <a:gd name="T51" fmla="*/ 153 h 200"/>
                <a:gd name="T52" fmla="*/ 210 w 300"/>
                <a:gd name="T53" fmla="*/ 122 h 200"/>
                <a:gd name="T54" fmla="*/ 204 w 300"/>
                <a:gd name="T55" fmla="*/ 105 h 200"/>
                <a:gd name="T56" fmla="*/ 214 w 300"/>
                <a:gd name="T57" fmla="*/ 106 h 200"/>
                <a:gd name="T58" fmla="*/ 210 w 300"/>
                <a:gd name="T59" fmla="*/ 122 h 200"/>
                <a:gd name="T60" fmla="*/ 227 w 300"/>
                <a:gd name="T61" fmla="*/ 103 h 200"/>
                <a:gd name="T62" fmla="*/ 235 w 300"/>
                <a:gd name="T63" fmla="*/ 111 h 200"/>
                <a:gd name="T64" fmla="*/ 232 w 300"/>
                <a:gd name="T65" fmla="*/ 120 h 200"/>
                <a:gd name="T66" fmla="*/ 223 w 300"/>
                <a:gd name="T67" fmla="*/ 118 h 200"/>
                <a:gd name="T68" fmla="*/ 217 w 300"/>
                <a:gd name="T69" fmla="*/ 107 h 200"/>
                <a:gd name="T70" fmla="*/ 236 w 300"/>
                <a:gd name="T71" fmla="*/ 150 h 200"/>
                <a:gd name="T72" fmla="*/ 224 w 300"/>
                <a:gd name="T73" fmla="*/ 153 h 200"/>
                <a:gd name="T74" fmla="*/ 218 w 300"/>
                <a:gd name="T75" fmla="*/ 146 h 200"/>
                <a:gd name="T76" fmla="*/ 225 w 300"/>
                <a:gd name="T77" fmla="*/ 139 h 200"/>
                <a:gd name="T78" fmla="*/ 237 w 300"/>
                <a:gd name="T79" fmla="*/ 139 h 200"/>
                <a:gd name="T80" fmla="*/ 236 w 300"/>
                <a:gd name="T81" fmla="*/ 150 h 200"/>
                <a:gd name="T82" fmla="*/ 240 w 300"/>
                <a:gd name="T83" fmla="*/ 137 h 200"/>
                <a:gd name="T84" fmla="*/ 228 w 300"/>
                <a:gd name="T85" fmla="*/ 125 h 200"/>
                <a:gd name="T86" fmla="*/ 246 w 300"/>
                <a:gd name="T87"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00">
                  <a:moveTo>
                    <a:pt x="276" y="166"/>
                  </a:moveTo>
                  <a:cubicBezTo>
                    <a:pt x="276" y="166"/>
                    <a:pt x="276" y="166"/>
                    <a:pt x="276" y="166"/>
                  </a:cubicBezTo>
                  <a:cubicBezTo>
                    <a:pt x="246" y="44"/>
                    <a:pt x="246" y="44"/>
                    <a:pt x="246" y="44"/>
                  </a:cubicBezTo>
                  <a:cubicBezTo>
                    <a:pt x="195" y="43"/>
                    <a:pt x="195" y="43"/>
                    <a:pt x="195" y="43"/>
                  </a:cubicBezTo>
                  <a:cubicBezTo>
                    <a:pt x="165" y="166"/>
                    <a:pt x="165" y="166"/>
                    <a:pt x="165" y="166"/>
                  </a:cubicBezTo>
                  <a:cubicBezTo>
                    <a:pt x="165" y="166"/>
                    <a:pt x="165" y="166"/>
                    <a:pt x="165" y="166"/>
                  </a:cubicBezTo>
                  <a:cubicBezTo>
                    <a:pt x="145" y="166"/>
                    <a:pt x="145" y="166"/>
                    <a:pt x="145" y="166"/>
                  </a:cubicBezTo>
                  <a:cubicBezTo>
                    <a:pt x="145" y="103"/>
                    <a:pt x="145" y="103"/>
                    <a:pt x="145" y="103"/>
                  </a:cubicBezTo>
                  <a:cubicBezTo>
                    <a:pt x="142" y="103"/>
                    <a:pt x="142" y="103"/>
                    <a:pt x="142" y="103"/>
                  </a:cubicBezTo>
                  <a:cubicBezTo>
                    <a:pt x="135" y="0"/>
                    <a:pt x="135" y="0"/>
                    <a:pt x="135" y="0"/>
                  </a:cubicBezTo>
                  <a:cubicBezTo>
                    <a:pt x="123" y="0"/>
                    <a:pt x="123" y="0"/>
                    <a:pt x="123" y="0"/>
                  </a:cubicBezTo>
                  <a:cubicBezTo>
                    <a:pt x="116" y="103"/>
                    <a:pt x="116" y="103"/>
                    <a:pt x="116" y="103"/>
                  </a:cubicBezTo>
                  <a:cubicBezTo>
                    <a:pt x="113" y="103"/>
                    <a:pt x="113" y="103"/>
                    <a:pt x="113" y="103"/>
                  </a:cubicBezTo>
                  <a:cubicBezTo>
                    <a:pt x="113" y="166"/>
                    <a:pt x="113" y="166"/>
                    <a:pt x="113" y="166"/>
                  </a:cubicBezTo>
                  <a:cubicBezTo>
                    <a:pt x="103" y="166"/>
                    <a:pt x="103" y="166"/>
                    <a:pt x="103" y="166"/>
                  </a:cubicBezTo>
                  <a:cubicBezTo>
                    <a:pt x="103" y="103"/>
                    <a:pt x="103" y="103"/>
                    <a:pt x="103" y="103"/>
                  </a:cubicBezTo>
                  <a:cubicBezTo>
                    <a:pt x="101" y="103"/>
                    <a:pt x="101" y="103"/>
                    <a:pt x="101" y="103"/>
                  </a:cubicBezTo>
                  <a:cubicBezTo>
                    <a:pt x="93" y="0"/>
                    <a:pt x="93" y="0"/>
                    <a:pt x="93" y="0"/>
                  </a:cubicBezTo>
                  <a:cubicBezTo>
                    <a:pt x="82" y="0"/>
                    <a:pt x="82" y="0"/>
                    <a:pt x="82" y="0"/>
                  </a:cubicBezTo>
                  <a:cubicBezTo>
                    <a:pt x="75" y="103"/>
                    <a:pt x="75" y="103"/>
                    <a:pt x="75" y="103"/>
                  </a:cubicBezTo>
                  <a:cubicBezTo>
                    <a:pt x="72" y="103"/>
                    <a:pt x="72" y="103"/>
                    <a:pt x="72" y="103"/>
                  </a:cubicBezTo>
                  <a:cubicBezTo>
                    <a:pt x="72" y="166"/>
                    <a:pt x="72" y="166"/>
                    <a:pt x="72" y="166"/>
                  </a:cubicBezTo>
                  <a:cubicBezTo>
                    <a:pt x="61" y="166"/>
                    <a:pt x="61" y="166"/>
                    <a:pt x="61" y="166"/>
                  </a:cubicBezTo>
                  <a:cubicBezTo>
                    <a:pt x="61" y="103"/>
                    <a:pt x="61" y="103"/>
                    <a:pt x="61" y="103"/>
                  </a:cubicBezTo>
                  <a:cubicBezTo>
                    <a:pt x="58" y="103"/>
                    <a:pt x="58" y="103"/>
                    <a:pt x="58" y="103"/>
                  </a:cubicBezTo>
                  <a:cubicBezTo>
                    <a:pt x="51" y="0"/>
                    <a:pt x="51" y="0"/>
                    <a:pt x="51" y="0"/>
                  </a:cubicBezTo>
                  <a:cubicBezTo>
                    <a:pt x="39" y="0"/>
                    <a:pt x="39" y="0"/>
                    <a:pt x="39" y="0"/>
                  </a:cubicBezTo>
                  <a:cubicBezTo>
                    <a:pt x="32" y="103"/>
                    <a:pt x="32" y="103"/>
                    <a:pt x="32" y="103"/>
                  </a:cubicBezTo>
                  <a:cubicBezTo>
                    <a:pt x="29" y="103"/>
                    <a:pt x="29" y="103"/>
                    <a:pt x="29" y="103"/>
                  </a:cubicBezTo>
                  <a:cubicBezTo>
                    <a:pt x="29" y="166"/>
                    <a:pt x="29" y="166"/>
                    <a:pt x="29" y="166"/>
                  </a:cubicBezTo>
                  <a:cubicBezTo>
                    <a:pt x="0" y="166"/>
                    <a:pt x="0" y="166"/>
                    <a:pt x="0" y="166"/>
                  </a:cubicBezTo>
                  <a:cubicBezTo>
                    <a:pt x="0" y="200"/>
                    <a:pt x="0" y="200"/>
                    <a:pt x="0" y="200"/>
                  </a:cubicBezTo>
                  <a:cubicBezTo>
                    <a:pt x="300" y="200"/>
                    <a:pt x="300" y="200"/>
                    <a:pt x="300" y="200"/>
                  </a:cubicBezTo>
                  <a:cubicBezTo>
                    <a:pt x="300" y="166"/>
                    <a:pt x="300" y="166"/>
                    <a:pt x="300" y="166"/>
                  </a:cubicBezTo>
                  <a:lnTo>
                    <a:pt x="276" y="166"/>
                  </a:lnTo>
                  <a:close/>
                  <a:moveTo>
                    <a:pt x="191" y="134"/>
                  </a:moveTo>
                  <a:cubicBezTo>
                    <a:pt x="189" y="130"/>
                    <a:pt x="192" y="127"/>
                    <a:pt x="192" y="127"/>
                  </a:cubicBezTo>
                  <a:cubicBezTo>
                    <a:pt x="194" y="123"/>
                    <a:pt x="194" y="123"/>
                    <a:pt x="194" y="123"/>
                  </a:cubicBezTo>
                  <a:cubicBezTo>
                    <a:pt x="191" y="121"/>
                    <a:pt x="191" y="121"/>
                    <a:pt x="191" y="121"/>
                  </a:cubicBezTo>
                  <a:cubicBezTo>
                    <a:pt x="203" y="120"/>
                    <a:pt x="203" y="120"/>
                    <a:pt x="203" y="120"/>
                  </a:cubicBezTo>
                  <a:cubicBezTo>
                    <a:pt x="208" y="132"/>
                    <a:pt x="208" y="132"/>
                    <a:pt x="208" y="132"/>
                  </a:cubicBezTo>
                  <a:cubicBezTo>
                    <a:pt x="206" y="130"/>
                    <a:pt x="206" y="130"/>
                    <a:pt x="206" y="130"/>
                  </a:cubicBezTo>
                  <a:cubicBezTo>
                    <a:pt x="204" y="133"/>
                    <a:pt x="204" y="133"/>
                    <a:pt x="204" y="133"/>
                  </a:cubicBezTo>
                  <a:cubicBezTo>
                    <a:pt x="203" y="134"/>
                    <a:pt x="200" y="138"/>
                    <a:pt x="199" y="140"/>
                  </a:cubicBezTo>
                  <a:cubicBezTo>
                    <a:pt x="197" y="143"/>
                    <a:pt x="198" y="147"/>
                    <a:pt x="198" y="147"/>
                  </a:cubicBezTo>
                  <a:cubicBezTo>
                    <a:pt x="198" y="147"/>
                    <a:pt x="193" y="137"/>
                    <a:pt x="191" y="134"/>
                  </a:cubicBezTo>
                  <a:close/>
                  <a:moveTo>
                    <a:pt x="204" y="153"/>
                  </a:moveTo>
                  <a:cubicBezTo>
                    <a:pt x="201" y="153"/>
                    <a:pt x="199" y="148"/>
                    <a:pt x="199" y="148"/>
                  </a:cubicBezTo>
                  <a:cubicBezTo>
                    <a:pt x="198" y="147"/>
                    <a:pt x="200" y="144"/>
                    <a:pt x="200" y="144"/>
                  </a:cubicBezTo>
                  <a:cubicBezTo>
                    <a:pt x="203" y="139"/>
                    <a:pt x="203" y="139"/>
                    <a:pt x="203" y="139"/>
                  </a:cubicBezTo>
                  <a:cubicBezTo>
                    <a:pt x="216" y="139"/>
                    <a:pt x="216" y="139"/>
                    <a:pt x="216" y="139"/>
                  </a:cubicBezTo>
                  <a:cubicBezTo>
                    <a:pt x="217" y="153"/>
                    <a:pt x="217" y="153"/>
                    <a:pt x="217" y="153"/>
                  </a:cubicBezTo>
                  <a:cubicBezTo>
                    <a:pt x="217" y="153"/>
                    <a:pt x="207" y="152"/>
                    <a:pt x="204" y="153"/>
                  </a:cubicBezTo>
                  <a:close/>
                  <a:moveTo>
                    <a:pt x="210" y="122"/>
                  </a:moveTo>
                  <a:cubicBezTo>
                    <a:pt x="198" y="116"/>
                    <a:pt x="198" y="116"/>
                    <a:pt x="198" y="116"/>
                  </a:cubicBezTo>
                  <a:cubicBezTo>
                    <a:pt x="198" y="116"/>
                    <a:pt x="203" y="107"/>
                    <a:pt x="204" y="105"/>
                  </a:cubicBezTo>
                  <a:cubicBezTo>
                    <a:pt x="206" y="102"/>
                    <a:pt x="211" y="103"/>
                    <a:pt x="211" y="103"/>
                  </a:cubicBezTo>
                  <a:cubicBezTo>
                    <a:pt x="212" y="103"/>
                    <a:pt x="214" y="106"/>
                    <a:pt x="214" y="106"/>
                  </a:cubicBezTo>
                  <a:cubicBezTo>
                    <a:pt x="217" y="110"/>
                    <a:pt x="217" y="110"/>
                    <a:pt x="217" y="110"/>
                  </a:cubicBezTo>
                  <a:lnTo>
                    <a:pt x="210" y="122"/>
                  </a:lnTo>
                  <a:close/>
                  <a:moveTo>
                    <a:pt x="212" y="103"/>
                  </a:moveTo>
                  <a:cubicBezTo>
                    <a:pt x="212" y="103"/>
                    <a:pt x="223" y="103"/>
                    <a:pt x="227" y="103"/>
                  </a:cubicBezTo>
                  <a:cubicBezTo>
                    <a:pt x="232" y="103"/>
                    <a:pt x="233" y="107"/>
                    <a:pt x="233" y="107"/>
                  </a:cubicBezTo>
                  <a:cubicBezTo>
                    <a:pt x="235" y="111"/>
                    <a:pt x="235" y="111"/>
                    <a:pt x="235" y="111"/>
                  </a:cubicBezTo>
                  <a:cubicBezTo>
                    <a:pt x="238" y="110"/>
                    <a:pt x="238" y="110"/>
                    <a:pt x="238" y="110"/>
                  </a:cubicBezTo>
                  <a:cubicBezTo>
                    <a:pt x="232" y="120"/>
                    <a:pt x="232" y="120"/>
                    <a:pt x="232" y="120"/>
                  </a:cubicBezTo>
                  <a:cubicBezTo>
                    <a:pt x="220" y="119"/>
                    <a:pt x="220" y="119"/>
                    <a:pt x="220" y="119"/>
                  </a:cubicBezTo>
                  <a:cubicBezTo>
                    <a:pt x="223" y="118"/>
                    <a:pt x="223" y="118"/>
                    <a:pt x="223" y="118"/>
                  </a:cubicBezTo>
                  <a:cubicBezTo>
                    <a:pt x="222" y="115"/>
                    <a:pt x="222" y="115"/>
                    <a:pt x="222" y="115"/>
                  </a:cubicBezTo>
                  <a:cubicBezTo>
                    <a:pt x="221" y="113"/>
                    <a:pt x="219" y="109"/>
                    <a:pt x="217" y="107"/>
                  </a:cubicBezTo>
                  <a:cubicBezTo>
                    <a:pt x="216" y="104"/>
                    <a:pt x="212" y="103"/>
                    <a:pt x="212" y="103"/>
                  </a:cubicBezTo>
                  <a:close/>
                  <a:moveTo>
                    <a:pt x="236" y="150"/>
                  </a:moveTo>
                  <a:cubicBezTo>
                    <a:pt x="233" y="154"/>
                    <a:pt x="229" y="153"/>
                    <a:pt x="229" y="153"/>
                  </a:cubicBezTo>
                  <a:cubicBezTo>
                    <a:pt x="224" y="153"/>
                    <a:pt x="224" y="153"/>
                    <a:pt x="224" y="153"/>
                  </a:cubicBezTo>
                  <a:cubicBezTo>
                    <a:pt x="224" y="156"/>
                    <a:pt x="224" y="156"/>
                    <a:pt x="224" y="156"/>
                  </a:cubicBezTo>
                  <a:cubicBezTo>
                    <a:pt x="218" y="146"/>
                    <a:pt x="218" y="146"/>
                    <a:pt x="218" y="146"/>
                  </a:cubicBezTo>
                  <a:cubicBezTo>
                    <a:pt x="225" y="136"/>
                    <a:pt x="225" y="136"/>
                    <a:pt x="225" y="136"/>
                  </a:cubicBezTo>
                  <a:cubicBezTo>
                    <a:pt x="225" y="139"/>
                    <a:pt x="225" y="139"/>
                    <a:pt x="225" y="139"/>
                  </a:cubicBezTo>
                  <a:cubicBezTo>
                    <a:pt x="228" y="139"/>
                    <a:pt x="228" y="139"/>
                    <a:pt x="228" y="139"/>
                  </a:cubicBezTo>
                  <a:cubicBezTo>
                    <a:pt x="230" y="139"/>
                    <a:pt x="235" y="139"/>
                    <a:pt x="237" y="139"/>
                  </a:cubicBezTo>
                  <a:cubicBezTo>
                    <a:pt x="240" y="139"/>
                    <a:pt x="243" y="137"/>
                    <a:pt x="243" y="137"/>
                  </a:cubicBezTo>
                  <a:cubicBezTo>
                    <a:pt x="243" y="138"/>
                    <a:pt x="238" y="146"/>
                    <a:pt x="236" y="150"/>
                  </a:cubicBezTo>
                  <a:close/>
                  <a:moveTo>
                    <a:pt x="244" y="136"/>
                  </a:moveTo>
                  <a:cubicBezTo>
                    <a:pt x="243" y="137"/>
                    <a:pt x="240" y="137"/>
                    <a:pt x="240" y="137"/>
                  </a:cubicBezTo>
                  <a:cubicBezTo>
                    <a:pt x="234" y="137"/>
                    <a:pt x="234" y="137"/>
                    <a:pt x="234" y="137"/>
                  </a:cubicBezTo>
                  <a:cubicBezTo>
                    <a:pt x="228" y="125"/>
                    <a:pt x="228" y="125"/>
                    <a:pt x="228" y="125"/>
                  </a:cubicBezTo>
                  <a:cubicBezTo>
                    <a:pt x="239" y="118"/>
                    <a:pt x="239" y="118"/>
                    <a:pt x="239" y="118"/>
                  </a:cubicBezTo>
                  <a:cubicBezTo>
                    <a:pt x="239" y="118"/>
                    <a:pt x="244" y="126"/>
                    <a:pt x="246" y="129"/>
                  </a:cubicBezTo>
                  <a:cubicBezTo>
                    <a:pt x="247" y="132"/>
                    <a:pt x="244" y="136"/>
                    <a:pt x="244" y="136"/>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Freeform 23"/>
            <p:cNvSpPr>
              <a:spLocks noEditPoints="1"/>
            </p:cNvSpPr>
            <p:nvPr/>
          </p:nvSpPr>
          <p:spPr bwMode="auto">
            <a:xfrm>
              <a:off x="3687763" y="855663"/>
              <a:ext cx="549275" cy="225425"/>
            </a:xfrm>
            <a:custGeom>
              <a:avLst/>
              <a:gdLst>
                <a:gd name="T0" fmla="*/ 8 w 205"/>
                <a:gd name="T1" fmla="*/ 84 h 84"/>
                <a:gd name="T2" fmla="*/ 16 w 205"/>
                <a:gd name="T3" fmla="*/ 79 h 84"/>
                <a:gd name="T4" fmla="*/ 23 w 205"/>
                <a:gd name="T5" fmla="*/ 80 h 84"/>
                <a:gd name="T6" fmla="*/ 36 w 205"/>
                <a:gd name="T7" fmla="*/ 73 h 84"/>
                <a:gd name="T8" fmla="*/ 46 w 205"/>
                <a:gd name="T9" fmla="*/ 75 h 84"/>
                <a:gd name="T10" fmla="*/ 68 w 205"/>
                <a:gd name="T11" fmla="*/ 57 h 84"/>
                <a:gd name="T12" fmla="*/ 68 w 205"/>
                <a:gd name="T13" fmla="*/ 57 h 84"/>
                <a:gd name="T14" fmla="*/ 73 w 205"/>
                <a:gd name="T15" fmla="*/ 57 h 84"/>
                <a:gd name="T16" fmla="*/ 93 w 205"/>
                <a:gd name="T17" fmla="*/ 52 h 84"/>
                <a:gd name="T18" fmla="*/ 93 w 205"/>
                <a:gd name="T19" fmla="*/ 53 h 84"/>
                <a:gd name="T20" fmla="*/ 98 w 205"/>
                <a:gd name="T21" fmla="*/ 62 h 84"/>
                <a:gd name="T22" fmla="*/ 94 w 205"/>
                <a:gd name="T23" fmla="*/ 70 h 84"/>
                <a:gd name="T24" fmla="*/ 95 w 205"/>
                <a:gd name="T25" fmla="*/ 72 h 84"/>
                <a:gd name="T26" fmla="*/ 93 w 205"/>
                <a:gd name="T27" fmla="*/ 72 h 84"/>
                <a:gd name="T28" fmla="*/ 85 w 205"/>
                <a:gd name="T29" fmla="*/ 78 h 84"/>
                <a:gd name="T30" fmla="*/ 93 w 205"/>
                <a:gd name="T31" fmla="*/ 84 h 84"/>
                <a:gd name="T32" fmla="*/ 101 w 205"/>
                <a:gd name="T33" fmla="*/ 79 h 84"/>
                <a:gd name="T34" fmla="*/ 108 w 205"/>
                <a:gd name="T35" fmla="*/ 80 h 84"/>
                <a:gd name="T36" fmla="*/ 120 w 205"/>
                <a:gd name="T37" fmla="*/ 73 h 84"/>
                <a:gd name="T38" fmla="*/ 130 w 205"/>
                <a:gd name="T39" fmla="*/ 75 h 84"/>
                <a:gd name="T40" fmla="*/ 153 w 205"/>
                <a:gd name="T41" fmla="*/ 57 h 84"/>
                <a:gd name="T42" fmla="*/ 153 w 205"/>
                <a:gd name="T43" fmla="*/ 57 h 84"/>
                <a:gd name="T44" fmla="*/ 158 w 205"/>
                <a:gd name="T45" fmla="*/ 57 h 84"/>
                <a:gd name="T46" fmla="*/ 190 w 205"/>
                <a:gd name="T47" fmla="*/ 32 h 84"/>
                <a:gd name="T48" fmla="*/ 190 w 205"/>
                <a:gd name="T49" fmla="*/ 31 h 84"/>
                <a:gd name="T50" fmla="*/ 205 w 205"/>
                <a:gd name="T51" fmla="*/ 16 h 84"/>
                <a:gd name="T52" fmla="*/ 184 w 205"/>
                <a:gd name="T53" fmla="*/ 0 h 84"/>
                <a:gd name="T54" fmla="*/ 167 w 205"/>
                <a:gd name="T55" fmla="*/ 7 h 84"/>
                <a:gd name="T56" fmla="*/ 158 w 205"/>
                <a:gd name="T57" fmla="*/ 6 h 84"/>
                <a:gd name="T58" fmla="*/ 135 w 205"/>
                <a:gd name="T59" fmla="*/ 14 h 84"/>
                <a:gd name="T60" fmla="*/ 133 w 205"/>
                <a:gd name="T61" fmla="*/ 14 h 84"/>
                <a:gd name="T62" fmla="*/ 120 w 205"/>
                <a:gd name="T63" fmla="*/ 16 h 84"/>
                <a:gd name="T64" fmla="*/ 120 w 205"/>
                <a:gd name="T65" fmla="*/ 16 h 84"/>
                <a:gd name="T66" fmla="*/ 100 w 205"/>
                <a:gd name="T67" fmla="*/ 0 h 84"/>
                <a:gd name="T68" fmla="*/ 83 w 205"/>
                <a:gd name="T69" fmla="*/ 7 h 84"/>
                <a:gd name="T70" fmla="*/ 73 w 205"/>
                <a:gd name="T71" fmla="*/ 6 h 84"/>
                <a:gd name="T72" fmla="*/ 50 w 205"/>
                <a:gd name="T73" fmla="*/ 14 h 84"/>
                <a:gd name="T74" fmla="*/ 48 w 205"/>
                <a:gd name="T75" fmla="*/ 14 h 84"/>
                <a:gd name="T76" fmla="*/ 23 w 205"/>
                <a:gd name="T77" fmla="*/ 33 h 84"/>
                <a:gd name="T78" fmla="*/ 25 w 205"/>
                <a:gd name="T79" fmla="*/ 42 h 84"/>
                <a:gd name="T80" fmla="*/ 23 w 205"/>
                <a:gd name="T81" fmla="*/ 41 h 84"/>
                <a:gd name="T82" fmla="*/ 8 w 205"/>
                <a:gd name="T83" fmla="*/ 53 h 84"/>
                <a:gd name="T84" fmla="*/ 14 w 205"/>
                <a:gd name="T85" fmla="*/ 62 h 84"/>
                <a:gd name="T86" fmla="*/ 10 w 205"/>
                <a:gd name="T87" fmla="*/ 70 h 84"/>
                <a:gd name="T88" fmla="*/ 10 w 205"/>
                <a:gd name="T89" fmla="*/ 72 h 84"/>
                <a:gd name="T90" fmla="*/ 8 w 205"/>
                <a:gd name="T91" fmla="*/ 72 h 84"/>
                <a:gd name="T92" fmla="*/ 0 w 205"/>
                <a:gd name="T93" fmla="*/ 78 h 84"/>
                <a:gd name="T94" fmla="*/ 8 w 205"/>
                <a:gd name="T95" fmla="*/ 84 h 84"/>
                <a:gd name="T96" fmla="*/ 108 w 205"/>
                <a:gd name="T97" fmla="*/ 30 h 84"/>
                <a:gd name="T98" fmla="*/ 108 w 205"/>
                <a:gd name="T99" fmla="*/ 33 h 84"/>
                <a:gd name="T100" fmla="*/ 110 w 205"/>
                <a:gd name="T101" fmla="*/ 42 h 84"/>
                <a:gd name="T102" fmla="*/ 108 w 205"/>
                <a:gd name="T103" fmla="*/ 41 h 84"/>
                <a:gd name="T104" fmla="*/ 103 w 205"/>
                <a:gd name="T105" fmla="*/ 42 h 84"/>
                <a:gd name="T106" fmla="*/ 106 w 205"/>
                <a:gd name="T107" fmla="*/ 32 h 84"/>
                <a:gd name="T108" fmla="*/ 106 w 205"/>
                <a:gd name="T109" fmla="*/ 31 h 84"/>
                <a:gd name="T110" fmla="*/ 108 w 205"/>
                <a:gd name="T111"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84">
                  <a:moveTo>
                    <a:pt x="8" y="84"/>
                  </a:moveTo>
                  <a:cubicBezTo>
                    <a:pt x="13" y="84"/>
                    <a:pt x="16" y="82"/>
                    <a:pt x="16" y="79"/>
                  </a:cubicBezTo>
                  <a:cubicBezTo>
                    <a:pt x="18" y="79"/>
                    <a:pt x="21" y="80"/>
                    <a:pt x="23" y="80"/>
                  </a:cubicBezTo>
                  <a:cubicBezTo>
                    <a:pt x="29" y="80"/>
                    <a:pt x="34" y="77"/>
                    <a:pt x="36" y="73"/>
                  </a:cubicBezTo>
                  <a:cubicBezTo>
                    <a:pt x="39" y="74"/>
                    <a:pt x="42" y="75"/>
                    <a:pt x="46" y="75"/>
                  </a:cubicBezTo>
                  <a:cubicBezTo>
                    <a:pt x="58" y="75"/>
                    <a:pt x="68" y="67"/>
                    <a:pt x="68" y="57"/>
                  </a:cubicBezTo>
                  <a:cubicBezTo>
                    <a:pt x="68" y="57"/>
                    <a:pt x="68" y="57"/>
                    <a:pt x="68" y="57"/>
                  </a:cubicBezTo>
                  <a:cubicBezTo>
                    <a:pt x="70" y="57"/>
                    <a:pt x="72" y="57"/>
                    <a:pt x="73" y="57"/>
                  </a:cubicBezTo>
                  <a:cubicBezTo>
                    <a:pt x="81" y="57"/>
                    <a:pt x="88" y="55"/>
                    <a:pt x="93" y="52"/>
                  </a:cubicBezTo>
                  <a:cubicBezTo>
                    <a:pt x="93" y="52"/>
                    <a:pt x="93" y="53"/>
                    <a:pt x="93" y="53"/>
                  </a:cubicBezTo>
                  <a:cubicBezTo>
                    <a:pt x="93" y="57"/>
                    <a:pt x="95" y="60"/>
                    <a:pt x="98" y="62"/>
                  </a:cubicBezTo>
                  <a:cubicBezTo>
                    <a:pt x="96" y="64"/>
                    <a:pt x="94" y="67"/>
                    <a:pt x="94" y="70"/>
                  </a:cubicBezTo>
                  <a:cubicBezTo>
                    <a:pt x="94" y="70"/>
                    <a:pt x="94" y="71"/>
                    <a:pt x="95" y="72"/>
                  </a:cubicBezTo>
                  <a:cubicBezTo>
                    <a:pt x="94" y="72"/>
                    <a:pt x="93" y="72"/>
                    <a:pt x="93" y="72"/>
                  </a:cubicBezTo>
                  <a:cubicBezTo>
                    <a:pt x="88" y="72"/>
                    <a:pt x="85" y="75"/>
                    <a:pt x="85" y="78"/>
                  </a:cubicBezTo>
                  <a:cubicBezTo>
                    <a:pt x="85" y="82"/>
                    <a:pt x="88" y="84"/>
                    <a:pt x="93" y="84"/>
                  </a:cubicBezTo>
                  <a:cubicBezTo>
                    <a:pt x="97" y="84"/>
                    <a:pt x="101" y="82"/>
                    <a:pt x="101" y="79"/>
                  </a:cubicBezTo>
                  <a:cubicBezTo>
                    <a:pt x="103" y="79"/>
                    <a:pt x="105" y="80"/>
                    <a:pt x="108" y="80"/>
                  </a:cubicBezTo>
                  <a:cubicBezTo>
                    <a:pt x="114" y="80"/>
                    <a:pt x="119" y="77"/>
                    <a:pt x="120" y="73"/>
                  </a:cubicBezTo>
                  <a:cubicBezTo>
                    <a:pt x="123" y="74"/>
                    <a:pt x="127" y="75"/>
                    <a:pt x="130" y="75"/>
                  </a:cubicBezTo>
                  <a:cubicBezTo>
                    <a:pt x="143" y="75"/>
                    <a:pt x="153" y="67"/>
                    <a:pt x="153" y="57"/>
                  </a:cubicBezTo>
                  <a:cubicBezTo>
                    <a:pt x="153" y="57"/>
                    <a:pt x="153" y="57"/>
                    <a:pt x="153" y="57"/>
                  </a:cubicBezTo>
                  <a:cubicBezTo>
                    <a:pt x="155" y="57"/>
                    <a:pt x="156" y="57"/>
                    <a:pt x="158" y="57"/>
                  </a:cubicBezTo>
                  <a:cubicBezTo>
                    <a:pt x="176" y="57"/>
                    <a:pt x="190" y="46"/>
                    <a:pt x="190" y="32"/>
                  </a:cubicBezTo>
                  <a:cubicBezTo>
                    <a:pt x="190" y="31"/>
                    <a:pt x="190" y="31"/>
                    <a:pt x="190" y="31"/>
                  </a:cubicBezTo>
                  <a:cubicBezTo>
                    <a:pt x="199" y="29"/>
                    <a:pt x="205" y="23"/>
                    <a:pt x="205" y="16"/>
                  </a:cubicBezTo>
                  <a:cubicBezTo>
                    <a:pt x="205" y="7"/>
                    <a:pt x="196" y="0"/>
                    <a:pt x="184" y="0"/>
                  </a:cubicBezTo>
                  <a:cubicBezTo>
                    <a:pt x="177" y="0"/>
                    <a:pt x="171" y="3"/>
                    <a:pt x="167" y="7"/>
                  </a:cubicBezTo>
                  <a:cubicBezTo>
                    <a:pt x="164" y="7"/>
                    <a:pt x="161" y="6"/>
                    <a:pt x="158" y="6"/>
                  </a:cubicBezTo>
                  <a:cubicBezTo>
                    <a:pt x="149" y="6"/>
                    <a:pt x="141" y="9"/>
                    <a:pt x="135" y="14"/>
                  </a:cubicBezTo>
                  <a:cubicBezTo>
                    <a:pt x="134" y="14"/>
                    <a:pt x="133" y="14"/>
                    <a:pt x="133" y="14"/>
                  </a:cubicBezTo>
                  <a:cubicBezTo>
                    <a:pt x="128" y="14"/>
                    <a:pt x="124" y="15"/>
                    <a:pt x="120" y="16"/>
                  </a:cubicBezTo>
                  <a:cubicBezTo>
                    <a:pt x="120" y="16"/>
                    <a:pt x="120" y="16"/>
                    <a:pt x="120" y="16"/>
                  </a:cubicBezTo>
                  <a:cubicBezTo>
                    <a:pt x="120" y="7"/>
                    <a:pt x="111" y="0"/>
                    <a:pt x="100" y="0"/>
                  </a:cubicBezTo>
                  <a:cubicBezTo>
                    <a:pt x="93" y="0"/>
                    <a:pt x="86" y="3"/>
                    <a:pt x="83" y="7"/>
                  </a:cubicBezTo>
                  <a:cubicBezTo>
                    <a:pt x="80" y="7"/>
                    <a:pt x="77" y="6"/>
                    <a:pt x="73" y="6"/>
                  </a:cubicBezTo>
                  <a:cubicBezTo>
                    <a:pt x="64" y="6"/>
                    <a:pt x="56" y="9"/>
                    <a:pt x="50" y="14"/>
                  </a:cubicBezTo>
                  <a:cubicBezTo>
                    <a:pt x="50" y="14"/>
                    <a:pt x="49" y="14"/>
                    <a:pt x="48" y="14"/>
                  </a:cubicBezTo>
                  <a:cubicBezTo>
                    <a:pt x="34" y="14"/>
                    <a:pt x="23" y="23"/>
                    <a:pt x="23" y="33"/>
                  </a:cubicBezTo>
                  <a:cubicBezTo>
                    <a:pt x="23" y="36"/>
                    <a:pt x="24" y="39"/>
                    <a:pt x="25" y="42"/>
                  </a:cubicBezTo>
                  <a:cubicBezTo>
                    <a:pt x="25" y="42"/>
                    <a:pt x="24" y="41"/>
                    <a:pt x="23" y="41"/>
                  </a:cubicBezTo>
                  <a:cubicBezTo>
                    <a:pt x="15" y="41"/>
                    <a:pt x="8" y="47"/>
                    <a:pt x="8" y="53"/>
                  </a:cubicBezTo>
                  <a:cubicBezTo>
                    <a:pt x="8" y="57"/>
                    <a:pt x="10" y="60"/>
                    <a:pt x="14" y="62"/>
                  </a:cubicBezTo>
                  <a:cubicBezTo>
                    <a:pt x="11" y="64"/>
                    <a:pt x="10" y="67"/>
                    <a:pt x="10" y="70"/>
                  </a:cubicBezTo>
                  <a:cubicBezTo>
                    <a:pt x="10" y="70"/>
                    <a:pt x="10" y="71"/>
                    <a:pt x="10" y="72"/>
                  </a:cubicBezTo>
                  <a:cubicBezTo>
                    <a:pt x="10" y="72"/>
                    <a:pt x="9" y="72"/>
                    <a:pt x="8" y="72"/>
                  </a:cubicBezTo>
                  <a:cubicBezTo>
                    <a:pt x="4" y="72"/>
                    <a:pt x="0" y="75"/>
                    <a:pt x="0" y="78"/>
                  </a:cubicBezTo>
                  <a:cubicBezTo>
                    <a:pt x="0" y="82"/>
                    <a:pt x="4" y="84"/>
                    <a:pt x="8" y="84"/>
                  </a:cubicBezTo>
                  <a:close/>
                  <a:moveTo>
                    <a:pt x="108" y="30"/>
                  </a:moveTo>
                  <a:cubicBezTo>
                    <a:pt x="108" y="31"/>
                    <a:pt x="108" y="32"/>
                    <a:pt x="108" y="33"/>
                  </a:cubicBezTo>
                  <a:cubicBezTo>
                    <a:pt x="108" y="36"/>
                    <a:pt x="108" y="39"/>
                    <a:pt x="110" y="42"/>
                  </a:cubicBezTo>
                  <a:cubicBezTo>
                    <a:pt x="109" y="42"/>
                    <a:pt x="108" y="41"/>
                    <a:pt x="108" y="41"/>
                  </a:cubicBezTo>
                  <a:cubicBezTo>
                    <a:pt x="106" y="41"/>
                    <a:pt x="104" y="42"/>
                    <a:pt x="103" y="42"/>
                  </a:cubicBezTo>
                  <a:cubicBezTo>
                    <a:pt x="105" y="39"/>
                    <a:pt x="106" y="35"/>
                    <a:pt x="106" y="32"/>
                  </a:cubicBezTo>
                  <a:cubicBezTo>
                    <a:pt x="106" y="31"/>
                    <a:pt x="106" y="31"/>
                    <a:pt x="106" y="31"/>
                  </a:cubicBezTo>
                  <a:cubicBezTo>
                    <a:pt x="107" y="31"/>
                    <a:pt x="107" y="31"/>
                    <a:pt x="108" y="3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7" name="椭圆 27"/>
          <p:cNvSpPr/>
          <p:nvPr/>
        </p:nvSpPr>
        <p:spPr>
          <a:xfrm>
            <a:off x="3429000" y="2244725"/>
            <a:ext cx="401638" cy="43180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8" name="椭圆 54"/>
          <p:cNvSpPr/>
          <p:nvPr/>
        </p:nvSpPr>
        <p:spPr>
          <a:xfrm>
            <a:off x="2974975" y="3411538"/>
            <a:ext cx="465138" cy="449263"/>
          </a:xfrm>
          <a:custGeom>
            <a:avLst/>
            <a:gdLst>
              <a:gd name="connsiteX0" fmla="*/ 136526 w 338138"/>
              <a:gd name="connsiteY0" fmla="*/ 254000 h 300038"/>
              <a:gd name="connsiteX1" fmla="*/ 169863 w 338138"/>
              <a:gd name="connsiteY1" fmla="*/ 287338 h 300038"/>
              <a:gd name="connsiteX2" fmla="*/ 201614 w 338138"/>
              <a:gd name="connsiteY2" fmla="*/ 255588 h 300038"/>
              <a:gd name="connsiteX3" fmla="*/ 209551 w 338138"/>
              <a:gd name="connsiteY3" fmla="*/ 263525 h 300038"/>
              <a:gd name="connsiteX4" fmla="*/ 173038 w 338138"/>
              <a:gd name="connsiteY4" fmla="*/ 300038 h 300038"/>
              <a:gd name="connsiteX5" fmla="*/ 165101 w 338138"/>
              <a:gd name="connsiteY5" fmla="*/ 300038 h 300038"/>
              <a:gd name="connsiteX6" fmla="*/ 128588 w 338138"/>
              <a:gd name="connsiteY6" fmla="*/ 263525 h 300038"/>
              <a:gd name="connsiteX7" fmla="*/ 285750 w 338138"/>
              <a:gd name="connsiteY7" fmla="*/ 168275 h 300038"/>
              <a:gd name="connsiteX8" fmla="*/ 338138 w 338138"/>
              <a:gd name="connsiteY8" fmla="*/ 168275 h 300038"/>
              <a:gd name="connsiteX9" fmla="*/ 338138 w 338138"/>
              <a:gd name="connsiteY9" fmla="*/ 179388 h 300038"/>
              <a:gd name="connsiteX10" fmla="*/ 285750 w 338138"/>
              <a:gd name="connsiteY10" fmla="*/ 179388 h 300038"/>
              <a:gd name="connsiteX11" fmla="*/ 0 w 338138"/>
              <a:gd name="connsiteY11" fmla="*/ 168275 h 300038"/>
              <a:gd name="connsiteX12" fmla="*/ 52388 w 338138"/>
              <a:gd name="connsiteY12" fmla="*/ 168275 h 300038"/>
              <a:gd name="connsiteX13" fmla="*/ 52388 w 338138"/>
              <a:gd name="connsiteY13" fmla="*/ 179388 h 300038"/>
              <a:gd name="connsiteX14" fmla="*/ 0 w 338138"/>
              <a:gd name="connsiteY14" fmla="*/ 179388 h 300038"/>
              <a:gd name="connsiteX15" fmla="*/ 169070 w 338138"/>
              <a:gd name="connsiteY15" fmla="*/ 79375 h 300038"/>
              <a:gd name="connsiteX16" fmla="*/ 74613 w 338138"/>
              <a:gd name="connsiteY16" fmla="*/ 173567 h 300038"/>
              <a:gd name="connsiteX17" fmla="*/ 87732 w 338138"/>
              <a:gd name="connsiteY17" fmla="*/ 220663 h 300038"/>
              <a:gd name="connsiteX18" fmla="*/ 250407 w 338138"/>
              <a:gd name="connsiteY18" fmla="*/ 220663 h 300038"/>
              <a:gd name="connsiteX19" fmla="*/ 263526 w 338138"/>
              <a:gd name="connsiteY19" fmla="*/ 173567 h 300038"/>
              <a:gd name="connsiteX20" fmla="*/ 169070 w 338138"/>
              <a:gd name="connsiteY20" fmla="*/ 79375 h 300038"/>
              <a:gd name="connsiteX21" fmla="*/ 169069 w 338138"/>
              <a:gd name="connsiteY21" fmla="*/ 68263 h 300038"/>
              <a:gd name="connsiteX22" fmla="*/ 274737 w 338138"/>
              <a:gd name="connsiteY22" fmla="*/ 173755 h 300038"/>
              <a:gd name="connsiteX23" fmla="*/ 264170 w 338138"/>
              <a:gd name="connsiteY23" fmla="*/ 221227 h 300038"/>
              <a:gd name="connsiteX24" fmla="*/ 338138 w 338138"/>
              <a:gd name="connsiteY24" fmla="*/ 221227 h 300038"/>
              <a:gd name="connsiteX25" fmla="*/ 338138 w 338138"/>
              <a:gd name="connsiteY25" fmla="*/ 231776 h 300038"/>
              <a:gd name="connsiteX26" fmla="*/ 0 w 338138"/>
              <a:gd name="connsiteY26" fmla="*/ 231776 h 300038"/>
              <a:gd name="connsiteX27" fmla="*/ 0 w 338138"/>
              <a:gd name="connsiteY27" fmla="*/ 221227 h 300038"/>
              <a:gd name="connsiteX28" fmla="*/ 73968 w 338138"/>
              <a:gd name="connsiteY28" fmla="*/ 221227 h 300038"/>
              <a:gd name="connsiteX29" fmla="*/ 63401 w 338138"/>
              <a:gd name="connsiteY29" fmla="*/ 173755 h 300038"/>
              <a:gd name="connsiteX30" fmla="*/ 169069 w 338138"/>
              <a:gd name="connsiteY30" fmla="*/ 68263 h 300038"/>
              <a:gd name="connsiteX31" fmla="*/ 301625 w 338138"/>
              <a:gd name="connsiteY31" fmla="*/ 53975 h 300038"/>
              <a:gd name="connsiteX32" fmla="*/ 309563 w 338138"/>
              <a:gd name="connsiteY32" fmla="*/ 61912 h 300038"/>
              <a:gd name="connsiteX33" fmla="*/ 268288 w 338138"/>
              <a:gd name="connsiteY33" fmla="*/ 103188 h 300038"/>
              <a:gd name="connsiteX34" fmla="*/ 260350 w 338138"/>
              <a:gd name="connsiteY34" fmla="*/ 95251 h 300038"/>
              <a:gd name="connsiteX35" fmla="*/ 36513 w 338138"/>
              <a:gd name="connsiteY35" fmla="*/ 53975 h 300038"/>
              <a:gd name="connsiteX36" fmla="*/ 77788 w 338138"/>
              <a:gd name="connsiteY36" fmla="*/ 95251 h 300038"/>
              <a:gd name="connsiteX37" fmla="*/ 69850 w 338138"/>
              <a:gd name="connsiteY37" fmla="*/ 103188 h 300038"/>
              <a:gd name="connsiteX38" fmla="*/ 28575 w 338138"/>
              <a:gd name="connsiteY38" fmla="*/ 61912 h 300038"/>
              <a:gd name="connsiteX39" fmla="*/ 163513 w 338138"/>
              <a:gd name="connsiteY39" fmla="*/ 0 h 300038"/>
              <a:gd name="connsiteX40" fmla="*/ 174626 w 338138"/>
              <a:gd name="connsiteY40" fmla="*/ 0 h 300038"/>
              <a:gd name="connsiteX41" fmla="*/ 174626 w 338138"/>
              <a:gd name="connsiteY41" fmla="*/ 57150 h 300038"/>
              <a:gd name="connsiteX42" fmla="*/ 163513 w 338138"/>
              <a:gd name="connsiteY42" fmla="*/ 5715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138" h="300038">
                <a:moveTo>
                  <a:pt x="136526" y="254000"/>
                </a:moveTo>
                <a:lnTo>
                  <a:pt x="169863" y="287338"/>
                </a:lnTo>
                <a:lnTo>
                  <a:pt x="201614" y="255588"/>
                </a:lnTo>
                <a:lnTo>
                  <a:pt x="209551" y="263525"/>
                </a:lnTo>
                <a:lnTo>
                  <a:pt x="173038" y="300038"/>
                </a:lnTo>
                <a:lnTo>
                  <a:pt x="165101" y="300038"/>
                </a:lnTo>
                <a:lnTo>
                  <a:pt x="128588" y="263525"/>
                </a:lnTo>
                <a:close/>
                <a:moveTo>
                  <a:pt x="285750" y="168275"/>
                </a:moveTo>
                <a:lnTo>
                  <a:pt x="338138" y="168275"/>
                </a:lnTo>
                <a:lnTo>
                  <a:pt x="338138" y="179388"/>
                </a:lnTo>
                <a:lnTo>
                  <a:pt x="285750" y="179388"/>
                </a:lnTo>
                <a:close/>
                <a:moveTo>
                  <a:pt x="0" y="168275"/>
                </a:moveTo>
                <a:lnTo>
                  <a:pt x="52388" y="168275"/>
                </a:lnTo>
                <a:lnTo>
                  <a:pt x="52388" y="179388"/>
                </a:lnTo>
                <a:lnTo>
                  <a:pt x="0" y="179388"/>
                </a:lnTo>
                <a:close/>
                <a:moveTo>
                  <a:pt x="169070" y="79375"/>
                </a:moveTo>
                <a:cubicBezTo>
                  <a:pt x="116594" y="79375"/>
                  <a:pt x="74613" y="121238"/>
                  <a:pt x="74613" y="173567"/>
                </a:cubicBezTo>
                <a:cubicBezTo>
                  <a:pt x="74613" y="190574"/>
                  <a:pt x="78549" y="206273"/>
                  <a:pt x="87732" y="220663"/>
                </a:cubicBezTo>
                <a:cubicBezTo>
                  <a:pt x="87732" y="220663"/>
                  <a:pt x="87732" y="220663"/>
                  <a:pt x="250407" y="220663"/>
                </a:cubicBezTo>
                <a:cubicBezTo>
                  <a:pt x="259590" y="206273"/>
                  <a:pt x="263526" y="190574"/>
                  <a:pt x="263526" y="173567"/>
                </a:cubicBezTo>
                <a:cubicBezTo>
                  <a:pt x="263526" y="121238"/>
                  <a:pt x="221545" y="79375"/>
                  <a:pt x="169070" y="79375"/>
                </a:cubicBezTo>
                <a:close/>
                <a:moveTo>
                  <a:pt x="169069" y="68263"/>
                </a:moveTo>
                <a:cubicBezTo>
                  <a:pt x="227187" y="68263"/>
                  <a:pt x="274737" y="115735"/>
                  <a:pt x="274737" y="173755"/>
                </a:cubicBezTo>
                <a:cubicBezTo>
                  <a:pt x="274737" y="189579"/>
                  <a:pt x="270775" y="206722"/>
                  <a:pt x="264170" y="221227"/>
                </a:cubicBezTo>
                <a:cubicBezTo>
                  <a:pt x="264170" y="221227"/>
                  <a:pt x="264170" y="221227"/>
                  <a:pt x="338138" y="221227"/>
                </a:cubicBezTo>
                <a:cubicBezTo>
                  <a:pt x="338138" y="221227"/>
                  <a:pt x="338138" y="221227"/>
                  <a:pt x="338138" y="231776"/>
                </a:cubicBezTo>
                <a:cubicBezTo>
                  <a:pt x="338138" y="231776"/>
                  <a:pt x="338138" y="231776"/>
                  <a:pt x="0" y="231776"/>
                </a:cubicBezTo>
                <a:cubicBezTo>
                  <a:pt x="0" y="231776"/>
                  <a:pt x="0" y="231776"/>
                  <a:pt x="0" y="221227"/>
                </a:cubicBezTo>
                <a:cubicBezTo>
                  <a:pt x="0" y="221227"/>
                  <a:pt x="0" y="221227"/>
                  <a:pt x="73968" y="221227"/>
                </a:cubicBezTo>
                <a:cubicBezTo>
                  <a:pt x="67363" y="206722"/>
                  <a:pt x="63401" y="189579"/>
                  <a:pt x="63401" y="173755"/>
                </a:cubicBezTo>
                <a:cubicBezTo>
                  <a:pt x="63401" y="115735"/>
                  <a:pt x="110952" y="68263"/>
                  <a:pt x="169069" y="68263"/>
                </a:cubicBezTo>
                <a:close/>
                <a:moveTo>
                  <a:pt x="301625" y="53975"/>
                </a:moveTo>
                <a:lnTo>
                  <a:pt x="309563" y="61912"/>
                </a:lnTo>
                <a:lnTo>
                  <a:pt x="268288" y="103188"/>
                </a:lnTo>
                <a:lnTo>
                  <a:pt x="260350" y="95251"/>
                </a:lnTo>
                <a:close/>
                <a:moveTo>
                  <a:pt x="36513" y="53975"/>
                </a:moveTo>
                <a:lnTo>
                  <a:pt x="77788" y="95251"/>
                </a:lnTo>
                <a:lnTo>
                  <a:pt x="69850" y="103188"/>
                </a:lnTo>
                <a:lnTo>
                  <a:pt x="28575" y="61912"/>
                </a:lnTo>
                <a:close/>
                <a:moveTo>
                  <a:pt x="163513" y="0"/>
                </a:moveTo>
                <a:lnTo>
                  <a:pt x="174626" y="0"/>
                </a:lnTo>
                <a:lnTo>
                  <a:pt x="174626" y="57150"/>
                </a:lnTo>
                <a:lnTo>
                  <a:pt x="163513" y="571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78"/>
          <p:cNvGrpSpPr/>
          <p:nvPr/>
        </p:nvGrpSpPr>
        <p:grpSpPr>
          <a:xfrm>
            <a:off x="638175" y="5080000"/>
            <a:ext cx="2527300" cy="990600"/>
            <a:chOff x="673953" y="3243095"/>
            <a:chExt cx="1944687" cy="742641"/>
          </a:xfrm>
        </p:grpSpPr>
        <p:sp>
          <p:nvSpPr>
            <p:cNvPr id="80" name="TextBox 7"/>
            <p:cNvSpPr>
              <a:spLocks noChangeArrowheads="1"/>
            </p:cNvSpPr>
            <p:nvPr/>
          </p:nvSpPr>
          <p:spPr bwMode="auto">
            <a:xfrm>
              <a:off x="673953" y="3529917"/>
              <a:ext cx="1944687" cy="455819"/>
            </a:xfrm>
            <a:prstGeom prst="rect">
              <a:avLst/>
            </a:prstGeom>
            <a:noFill/>
            <a:ln>
              <a:noFill/>
            </a:ln>
          </p:spPr>
          <p:txBody>
            <a:bodyPr>
              <a:spAutoFit/>
            </a:bodyPr>
            <a:lstStyle/>
            <a:p>
              <a:pPr marL="0" marR="0" lvl="0" indent="0" algn="just" defTabSz="914400" rtl="0" eaLnBrk="1" fontAlgn="base" latinLnBrk="0" hangingPunct="1">
                <a:lnSpc>
                  <a:spcPct val="12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车间噪声、设备噪声等工程设计、施工</a:t>
              </a:r>
            </a:p>
          </p:txBody>
        </p:sp>
        <p:sp>
          <p:nvSpPr>
            <p:cNvPr id="81" name="文本框 19"/>
            <p:cNvSpPr>
              <a:spLocks noChangeArrowheads="1"/>
            </p:cNvSpPr>
            <p:nvPr/>
          </p:nvSpPr>
          <p:spPr bwMode="auto">
            <a:xfrm>
              <a:off x="673953" y="3243095"/>
              <a:ext cx="1248411" cy="28325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噪声处理</a:t>
              </a:r>
            </a:p>
          </p:txBody>
        </p:sp>
      </p:grpSp>
      <p:grpSp>
        <p:nvGrpSpPr>
          <p:cNvPr id="5" name="组合 81"/>
          <p:cNvGrpSpPr/>
          <p:nvPr/>
        </p:nvGrpSpPr>
        <p:grpSpPr>
          <a:xfrm>
            <a:off x="128588" y="3033713"/>
            <a:ext cx="2536825" cy="2011362"/>
            <a:chOff x="528665" y="3174095"/>
            <a:chExt cx="2051484" cy="1941843"/>
          </a:xfrm>
        </p:grpSpPr>
        <p:sp>
          <p:nvSpPr>
            <p:cNvPr id="83" name="TextBox 7"/>
            <p:cNvSpPr>
              <a:spLocks noChangeArrowheads="1"/>
            </p:cNvSpPr>
            <p:nvPr/>
          </p:nvSpPr>
          <p:spPr bwMode="auto">
            <a:xfrm>
              <a:off x="528665" y="3531198"/>
              <a:ext cx="2051484" cy="1584740"/>
            </a:xfrm>
            <a:prstGeom prst="rect">
              <a:avLst/>
            </a:prstGeom>
            <a:noFill/>
            <a:ln>
              <a:noFill/>
            </a:ln>
          </p:spPr>
          <p:txBody>
            <a:bodyPr>
              <a:spAutoFit/>
            </a:bodyPr>
            <a:lstStyle/>
            <a:p>
              <a:pPr marL="0" marR="0" lvl="0" indent="0" algn="just" defTabSz="914400" rtl="0" eaLnBrk="1" fontAlgn="base" latinLnBrk="0" hangingPunct="1">
                <a:lnSpc>
                  <a:spcPct val="12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有机废气、锅炉废气、车间废气（酸碱废气、含氮氧化物的废气）、发电机尾气、喷漆废气、厨房油烟废气，酸雾废气、通风工程等工程建设设计、施工及</a:t>
              </a: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第三方运行</a:t>
              </a:r>
            </a:p>
          </p:txBody>
        </p:sp>
        <p:sp>
          <p:nvSpPr>
            <p:cNvPr id="84" name="文本框 19"/>
            <p:cNvSpPr>
              <a:spLocks noChangeArrowheads="1"/>
            </p:cNvSpPr>
            <p:nvPr/>
          </p:nvSpPr>
          <p:spPr bwMode="auto">
            <a:xfrm>
              <a:off x="789272" y="3174095"/>
              <a:ext cx="1249121" cy="36476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废气处理</a:t>
              </a:r>
            </a:p>
          </p:txBody>
        </p:sp>
      </p:grpSp>
      <p:grpSp>
        <p:nvGrpSpPr>
          <p:cNvPr id="6" name="组合 84"/>
          <p:cNvGrpSpPr/>
          <p:nvPr/>
        </p:nvGrpSpPr>
        <p:grpSpPr>
          <a:xfrm>
            <a:off x="9195633" y="2754320"/>
            <a:ext cx="2686051" cy="1674812"/>
            <a:chOff x="694644" y="3158475"/>
            <a:chExt cx="1945071" cy="2066109"/>
          </a:xfrm>
        </p:grpSpPr>
        <p:sp>
          <p:nvSpPr>
            <p:cNvPr id="86" name="TextBox 7"/>
            <p:cNvSpPr>
              <a:spLocks noChangeArrowheads="1"/>
            </p:cNvSpPr>
            <p:nvPr/>
          </p:nvSpPr>
          <p:spPr bwMode="auto">
            <a:xfrm>
              <a:off x="694644" y="3687242"/>
              <a:ext cx="1945071" cy="1537342"/>
            </a:xfrm>
            <a:prstGeom prst="rect">
              <a:avLst/>
            </a:prstGeom>
            <a:noFill/>
            <a:ln>
              <a:noFill/>
            </a:ln>
          </p:spPr>
          <p:txBody>
            <a:bodyPr>
              <a:spAutoFit/>
            </a:bodyPr>
            <a:lstStyle/>
            <a:p>
              <a:pPr marL="0" marR="0" lvl="0" indent="0" algn="just" defTabSz="914400" rtl="0" eaLnBrk="1" fontAlgn="auto" latinLnBrk="0" hangingPunct="1">
                <a:lnSpc>
                  <a:spcPct val="10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电镀、线路板、铝型材加工工业、工业园区集中处理等</a:t>
              </a:r>
            </a:p>
            <a:p>
              <a:pPr marL="0" marR="0" lvl="0" indent="0" algn="just" defTabSz="914400" rtl="0" eaLnBrk="1" fontAlgn="auto" latinLnBrk="0" hangingPunct="1">
                <a:lnSpc>
                  <a:spcPct val="10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广东电镀协会、深圳线路板协会、东莞市环保协会、广州市越秀区环保协会等行业协会会员</a:t>
              </a:r>
            </a:p>
          </p:txBody>
        </p:sp>
        <p:sp>
          <p:nvSpPr>
            <p:cNvPr id="87" name="文本框 19"/>
            <p:cNvSpPr>
              <a:spLocks noChangeArrowheads="1"/>
            </p:cNvSpPr>
            <p:nvPr/>
          </p:nvSpPr>
          <p:spPr bwMode="auto">
            <a:xfrm>
              <a:off x="694644" y="3158475"/>
              <a:ext cx="1841609" cy="46805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重金属表面处理行业</a:t>
              </a:r>
              <a:endPar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87"/>
          <p:cNvGrpSpPr/>
          <p:nvPr/>
        </p:nvGrpSpPr>
        <p:grpSpPr>
          <a:xfrm>
            <a:off x="8809850" y="1000108"/>
            <a:ext cx="2857520" cy="1871662"/>
            <a:chOff x="517523" y="3243095"/>
            <a:chExt cx="2101117" cy="2310259"/>
          </a:xfrm>
        </p:grpSpPr>
        <p:sp>
          <p:nvSpPr>
            <p:cNvPr id="89" name="TextBox 7"/>
            <p:cNvSpPr>
              <a:spLocks noChangeArrowheads="1"/>
            </p:cNvSpPr>
            <p:nvPr/>
          </p:nvSpPr>
          <p:spPr bwMode="auto">
            <a:xfrm>
              <a:off x="673953" y="3748648"/>
              <a:ext cx="1944687" cy="1804706"/>
            </a:xfrm>
            <a:prstGeom prst="rect">
              <a:avLst/>
            </a:prstGeom>
            <a:noFill/>
            <a:ln>
              <a:noFill/>
            </a:ln>
          </p:spPr>
          <p:txBody>
            <a:bodyPr>
              <a:spAutoFit/>
            </a:bodyPr>
            <a:lstStyle/>
            <a:p>
              <a:pPr marL="0" marR="0" lvl="0" indent="0" algn="just" defTabSz="914400" rtl="0" eaLnBrk="1" fontAlgn="base" latinLnBrk="0" hangingPunct="1">
                <a:lnSpc>
                  <a:spcPct val="12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广东省农业厅面源污染治理技术支撑机构；温氏、新希望、双胞胎等养殖企业长期合作供应商</a:t>
              </a:r>
              <a:r>
                <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0000"/>
                </a:lnSpc>
                <a:spcBef>
                  <a:spcPct val="0"/>
                </a:spcBef>
                <a:spcAft>
                  <a:spcPts val="600"/>
                </a:spcAft>
                <a:buClrTx/>
                <a:buSzTx/>
                <a:buFontTx/>
                <a:buNone/>
                <a:defRPr/>
              </a:pPr>
              <a:endParaRPr kumimoji="0" lang="zh-CN" altLang="en-US" sz="1400" b="0" i="0" u="none" strike="noStrike" kern="1200" cap="none" spc="0" normalizeH="0" baseline="0" noProof="0" dirty="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文本框 19"/>
            <p:cNvSpPr>
              <a:spLocks noChangeArrowheads="1"/>
            </p:cNvSpPr>
            <p:nvPr/>
          </p:nvSpPr>
          <p:spPr bwMode="auto">
            <a:xfrm>
              <a:off x="517523" y="3243095"/>
              <a:ext cx="1681493" cy="46822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水产、畜禽</a:t>
              </a:r>
              <a:r>
                <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养殖业</a:t>
              </a:r>
            </a:p>
          </p:txBody>
        </p:sp>
      </p:grpSp>
      <p:sp>
        <p:nvSpPr>
          <p:cNvPr id="91" name="椭圆 31"/>
          <p:cNvSpPr/>
          <p:nvPr/>
        </p:nvSpPr>
        <p:spPr>
          <a:xfrm>
            <a:off x="8274050" y="3362325"/>
            <a:ext cx="430213" cy="519113"/>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2" name="Line 11"/>
          <p:cNvSpPr>
            <a:spLocks noChangeShapeType="1"/>
          </p:cNvSpPr>
          <p:nvPr/>
        </p:nvSpPr>
        <p:spPr bwMode="auto">
          <a:xfrm flipV="1">
            <a:off x="6362700" y="2767013"/>
            <a:ext cx="1036638" cy="606425"/>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3" name="Line 12"/>
          <p:cNvSpPr>
            <a:spLocks noChangeShapeType="1"/>
          </p:cNvSpPr>
          <p:nvPr/>
        </p:nvSpPr>
        <p:spPr bwMode="auto">
          <a:xfrm>
            <a:off x="6265863" y="4037013"/>
            <a:ext cx="1060450" cy="620713"/>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4" name="椭圆 93"/>
          <p:cNvSpPr/>
          <p:nvPr/>
        </p:nvSpPr>
        <p:spPr>
          <a:xfrm>
            <a:off x="7851775" y="2098675"/>
            <a:ext cx="835025" cy="80486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5" name="椭圆 94"/>
          <p:cNvSpPr/>
          <p:nvPr/>
        </p:nvSpPr>
        <p:spPr>
          <a:xfrm>
            <a:off x="7821613" y="4437063"/>
            <a:ext cx="835025" cy="80486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6" name="椭圆 29"/>
          <p:cNvSpPr/>
          <p:nvPr/>
        </p:nvSpPr>
        <p:spPr>
          <a:xfrm>
            <a:off x="8074025" y="2244725"/>
            <a:ext cx="390525" cy="473075"/>
          </a:xfrm>
          <a:custGeom>
            <a:avLst/>
            <a:gdLst>
              <a:gd name="connsiteX0" fmla="*/ 295592 w 338773"/>
              <a:gd name="connsiteY0" fmla="*/ 161925 h 322263"/>
              <a:gd name="connsiteX1" fmla="*/ 278394 w 338773"/>
              <a:gd name="connsiteY1" fmla="*/ 169817 h 322263"/>
              <a:gd name="connsiteX2" fmla="*/ 191082 w 338773"/>
              <a:gd name="connsiteY2" fmla="*/ 259262 h 322263"/>
              <a:gd name="connsiteX3" fmla="*/ 189759 w 338773"/>
              <a:gd name="connsiteY3" fmla="*/ 288200 h 322263"/>
              <a:gd name="connsiteX4" fmla="*/ 208280 w 338773"/>
              <a:gd name="connsiteY4" fmla="*/ 298723 h 322263"/>
              <a:gd name="connsiteX5" fmla="*/ 213571 w 338773"/>
              <a:gd name="connsiteY5" fmla="*/ 300038 h 322263"/>
              <a:gd name="connsiteX6" fmla="*/ 255905 w 338773"/>
              <a:gd name="connsiteY6" fmla="*/ 240847 h 322263"/>
              <a:gd name="connsiteX7" fmla="*/ 266488 w 338773"/>
              <a:gd name="connsiteY7" fmla="*/ 211909 h 322263"/>
              <a:gd name="connsiteX8" fmla="*/ 295592 w 338773"/>
              <a:gd name="connsiteY8" fmla="*/ 161925 h 322263"/>
              <a:gd name="connsiteX9" fmla="*/ 44767 w 338773"/>
              <a:gd name="connsiteY9" fmla="*/ 161925 h 322263"/>
              <a:gd name="connsiteX10" fmla="*/ 72481 w 338773"/>
              <a:gd name="connsiteY10" fmla="*/ 211909 h 322263"/>
              <a:gd name="connsiteX11" fmla="*/ 83039 w 338773"/>
              <a:gd name="connsiteY11" fmla="*/ 240847 h 322263"/>
              <a:gd name="connsiteX12" fmla="*/ 125271 w 338773"/>
              <a:gd name="connsiteY12" fmla="*/ 300038 h 322263"/>
              <a:gd name="connsiteX13" fmla="*/ 130550 w 338773"/>
              <a:gd name="connsiteY13" fmla="*/ 298723 h 322263"/>
              <a:gd name="connsiteX14" fmla="*/ 149026 w 338773"/>
              <a:gd name="connsiteY14" fmla="*/ 288200 h 322263"/>
              <a:gd name="connsiteX15" fmla="*/ 147706 w 338773"/>
              <a:gd name="connsiteY15" fmla="*/ 259262 h 322263"/>
              <a:gd name="connsiteX16" fmla="*/ 44767 w 338773"/>
              <a:gd name="connsiteY16" fmla="*/ 161925 h 322263"/>
              <a:gd name="connsiteX17" fmla="*/ 255905 w 338773"/>
              <a:gd name="connsiteY17" fmla="*/ 84137 h 322263"/>
              <a:gd name="connsiteX18" fmla="*/ 170157 w 338773"/>
              <a:gd name="connsiteY18" fmla="*/ 210881 h 322263"/>
              <a:gd name="connsiteX19" fmla="*/ 162242 w 338773"/>
              <a:gd name="connsiteY19" fmla="*/ 242240 h 322263"/>
              <a:gd name="connsiteX20" fmla="*/ 168838 w 338773"/>
              <a:gd name="connsiteY20" fmla="*/ 254000 h 322263"/>
              <a:gd name="connsiteX21" fmla="*/ 238755 w 338773"/>
              <a:gd name="connsiteY21" fmla="*/ 170375 h 322263"/>
              <a:gd name="connsiteX22" fmla="*/ 255905 w 338773"/>
              <a:gd name="connsiteY22" fmla="*/ 84137 h 322263"/>
              <a:gd name="connsiteX23" fmla="*/ 84455 w 338773"/>
              <a:gd name="connsiteY23" fmla="*/ 84137 h 322263"/>
              <a:gd name="connsiteX24" fmla="*/ 101776 w 338773"/>
              <a:gd name="connsiteY24" fmla="*/ 173037 h 322263"/>
              <a:gd name="connsiteX25" fmla="*/ 145744 w 338773"/>
              <a:gd name="connsiteY25" fmla="*/ 217487 h 322263"/>
              <a:gd name="connsiteX26" fmla="*/ 151074 w 338773"/>
              <a:gd name="connsiteY26" fmla="*/ 204414 h 322263"/>
              <a:gd name="connsiteX27" fmla="*/ 159068 w 338773"/>
              <a:gd name="connsiteY27" fmla="*/ 183496 h 322263"/>
              <a:gd name="connsiteX28" fmla="*/ 84455 w 338773"/>
              <a:gd name="connsiteY28" fmla="*/ 84137 h 322263"/>
              <a:gd name="connsiteX29" fmla="*/ 170974 w 338773"/>
              <a:gd name="connsiteY29" fmla="*/ 68262 h 322263"/>
              <a:gd name="connsiteX30" fmla="*/ 157480 w 338773"/>
              <a:gd name="connsiteY30" fmla="*/ 137976 h 322263"/>
              <a:gd name="connsiteX31" fmla="*/ 170974 w 338773"/>
              <a:gd name="connsiteY31" fmla="*/ 160337 h 322263"/>
              <a:gd name="connsiteX32" fmla="*/ 184468 w 338773"/>
              <a:gd name="connsiteY32" fmla="*/ 137976 h 322263"/>
              <a:gd name="connsiteX33" fmla="*/ 170974 w 338773"/>
              <a:gd name="connsiteY33" fmla="*/ 68262 h 322263"/>
              <a:gd name="connsiteX34" fmla="*/ 170709 w 338773"/>
              <a:gd name="connsiteY34" fmla="*/ 0 h 322263"/>
              <a:gd name="connsiteX35" fmla="*/ 181293 w 338773"/>
              <a:gd name="connsiteY35" fmla="*/ 9245 h 322263"/>
              <a:gd name="connsiteX36" fmla="*/ 201137 w 338773"/>
              <a:gd name="connsiteY36" fmla="*/ 113584 h 322263"/>
              <a:gd name="connsiteX37" fmla="*/ 269928 w 338773"/>
              <a:gd name="connsiteY37" fmla="*/ 43585 h 322263"/>
              <a:gd name="connsiteX38" fmla="*/ 283158 w 338773"/>
              <a:gd name="connsiteY38" fmla="*/ 43585 h 322263"/>
              <a:gd name="connsiteX39" fmla="*/ 287126 w 338773"/>
              <a:gd name="connsiteY39" fmla="*/ 55471 h 322263"/>
              <a:gd name="connsiteX40" fmla="*/ 263314 w 338773"/>
              <a:gd name="connsiteY40" fmla="*/ 154528 h 322263"/>
              <a:gd name="connsiteX41" fmla="*/ 269928 w 338773"/>
              <a:gd name="connsiteY41" fmla="*/ 151886 h 322263"/>
              <a:gd name="connsiteX42" fmla="*/ 326814 w 338773"/>
              <a:gd name="connsiteY42" fmla="*/ 130754 h 322263"/>
              <a:gd name="connsiteX43" fmla="*/ 337397 w 338773"/>
              <a:gd name="connsiteY43" fmla="*/ 136037 h 322263"/>
              <a:gd name="connsiteX44" fmla="*/ 334751 w 338773"/>
              <a:gd name="connsiteY44" fmla="*/ 149245 h 322263"/>
              <a:gd name="connsiteX45" fmla="*/ 287126 w 338773"/>
              <a:gd name="connsiteY45" fmla="*/ 220565 h 322263"/>
              <a:gd name="connsiteX46" fmla="*/ 276543 w 338773"/>
              <a:gd name="connsiteY46" fmla="*/ 249622 h 322263"/>
              <a:gd name="connsiteX47" fmla="*/ 214366 w 338773"/>
              <a:gd name="connsiteY47" fmla="*/ 322263 h 322263"/>
              <a:gd name="connsiteX48" fmla="*/ 205105 w 338773"/>
              <a:gd name="connsiteY48" fmla="*/ 320942 h 322263"/>
              <a:gd name="connsiteX49" fmla="*/ 172032 w 338773"/>
              <a:gd name="connsiteY49" fmla="*/ 298490 h 322263"/>
              <a:gd name="connsiteX50" fmla="*/ 169386 w 338773"/>
              <a:gd name="connsiteY50" fmla="*/ 293207 h 322263"/>
              <a:gd name="connsiteX51" fmla="*/ 166741 w 338773"/>
              <a:gd name="connsiteY51" fmla="*/ 298490 h 322263"/>
              <a:gd name="connsiteX52" fmla="*/ 133668 w 338773"/>
              <a:gd name="connsiteY52" fmla="*/ 320942 h 322263"/>
              <a:gd name="connsiteX53" fmla="*/ 124407 w 338773"/>
              <a:gd name="connsiteY53" fmla="*/ 322263 h 322263"/>
              <a:gd name="connsiteX54" fmla="*/ 62230 w 338773"/>
              <a:gd name="connsiteY54" fmla="*/ 249622 h 322263"/>
              <a:gd name="connsiteX55" fmla="*/ 51647 w 338773"/>
              <a:gd name="connsiteY55" fmla="*/ 220565 h 322263"/>
              <a:gd name="connsiteX56" fmla="*/ 4022 w 338773"/>
              <a:gd name="connsiteY56" fmla="*/ 149245 h 322263"/>
              <a:gd name="connsiteX57" fmla="*/ 1376 w 338773"/>
              <a:gd name="connsiteY57" fmla="*/ 136037 h 322263"/>
              <a:gd name="connsiteX58" fmla="*/ 11959 w 338773"/>
              <a:gd name="connsiteY58" fmla="*/ 130754 h 322263"/>
              <a:gd name="connsiteX59" fmla="*/ 68845 w 338773"/>
              <a:gd name="connsiteY59" fmla="*/ 151886 h 322263"/>
              <a:gd name="connsiteX60" fmla="*/ 78105 w 338773"/>
              <a:gd name="connsiteY60" fmla="*/ 155848 h 322263"/>
              <a:gd name="connsiteX61" fmla="*/ 54293 w 338773"/>
              <a:gd name="connsiteY61" fmla="*/ 55471 h 322263"/>
              <a:gd name="connsiteX62" fmla="*/ 58261 w 338773"/>
              <a:gd name="connsiteY62" fmla="*/ 43585 h 322263"/>
              <a:gd name="connsiteX63" fmla="*/ 71490 w 338773"/>
              <a:gd name="connsiteY63" fmla="*/ 43585 h 322263"/>
              <a:gd name="connsiteX64" fmla="*/ 140282 w 338773"/>
              <a:gd name="connsiteY64" fmla="*/ 113584 h 322263"/>
              <a:gd name="connsiteX65" fmla="*/ 160126 w 338773"/>
              <a:gd name="connsiteY65" fmla="*/ 9245 h 322263"/>
              <a:gd name="connsiteX66" fmla="*/ 170709 w 338773"/>
              <a:gd name="connsiteY66" fmla="*/ 0 h 32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773" h="322263">
                <a:moveTo>
                  <a:pt x="295592" y="161925"/>
                </a:moveTo>
                <a:cubicBezTo>
                  <a:pt x="290300" y="164556"/>
                  <a:pt x="283686" y="167186"/>
                  <a:pt x="278394" y="169817"/>
                </a:cubicBezTo>
                <a:cubicBezTo>
                  <a:pt x="240030" y="190863"/>
                  <a:pt x="210925" y="219801"/>
                  <a:pt x="191082" y="259262"/>
                </a:cubicBezTo>
                <a:cubicBezTo>
                  <a:pt x="188436" y="264523"/>
                  <a:pt x="184467" y="278992"/>
                  <a:pt x="189759" y="288200"/>
                </a:cubicBezTo>
                <a:cubicBezTo>
                  <a:pt x="193727" y="293461"/>
                  <a:pt x="199019" y="297407"/>
                  <a:pt x="208280" y="298723"/>
                </a:cubicBezTo>
                <a:cubicBezTo>
                  <a:pt x="210925" y="298723"/>
                  <a:pt x="212248" y="300038"/>
                  <a:pt x="213571" y="300038"/>
                </a:cubicBezTo>
                <a:cubicBezTo>
                  <a:pt x="232092" y="300038"/>
                  <a:pt x="241352" y="277677"/>
                  <a:pt x="255905" y="240847"/>
                </a:cubicBezTo>
                <a:cubicBezTo>
                  <a:pt x="258550" y="231639"/>
                  <a:pt x="262519" y="222432"/>
                  <a:pt x="266488" y="211909"/>
                </a:cubicBezTo>
                <a:cubicBezTo>
                  <a:pt x="274425" y="192178"/>
                  <a:pt x="285009" y="175079"/>
                  <a:pt x="295592" y="161925"/>
                </a:cubicBezTo>
                <a:close/>
                <a:moveTo>
                  <a:pt x="44767" y="161925"/>
                </a:moveTo>
                <a:cubicBezTo>
                  <a:pt x="54005" y="175079"/>
                  <a:pt x="64563" y="192178"/>
                  <a:pt x="72481" y="211909"/>
                </a:cubicBezTo>
                <a:cubicBezTo>
                  <a:pt x="76441" y="222432"/>
                  <a:pt x="80400" y="231639"/>
                  <a:pt x="83039" y="240847"/>
                </a:cubicBezTo>
                <a:cubicBezTo>
                  <a:pt x="97556" y="277677"/>
                  <a:pt x="106795" y="300038"/>
                  <a:pt x="125271" y="300038"/>
                </a:cubicBezTo>
                <a:cubicBezTo>
                  <a:pt x="126591" y="300038"/>
                  <a:pt x="127910" y="298723"/>
                  <a:pt x="130550" y="298723"/>
                </a:cubicBezTo>
                <a:cubicBezTo>
                  <a:pt x="139788" y="297407"/>
                  <a:pt x="145067" y="293461"/>
                  <a:pt x="149026" y="288200"/>
                </a:cubicBezTo>
                <a:cubicBezTo>
                  <a:pt x="154305" y="277677"/>
                  <a:pt x="150346" y="264523"/>
                  <a:pt x="147706" y="259262"/>
                </a:cubicBezTo>
                <a:cubicBezTo>
                  <a:pt x="118672" y="202701"/>
                  <a:pt x="73801" y="175079"/>
                  <a:pt x="44767" y="161925"/>
                </a:cubicBezTo>
                <a:close/>
                <a:moveTo>
                  <a:pt x="255905" y="84137"/>
                </a:moveTo>
                <a:cubicBezTo>
                  <a:pt x="229521" y="110270"/>
                  <a:pt x="191264" y="153389"/>
                  <a:pt x="170157" y="210881"/>
                </a:cubicBezTo>
                <a:cubicBezTo>
                  <a:pt x="166200" y="222641"/>
                  <a:pt x="163561" y="233094"/>
                  <a:pt x="162242" y="242240"/>
                </a:cubicBezTo>
                <a:lnTo>
                  <a:pt x="168838" y="254000"/>
                </a:lnTo>
                <a:cubicBezTo>
                  <a:pt x="188626" y="217414"/>
                  <a:pt x="215010" y="188668"/>
                  <a:pt x="238755" y="170375"/>
                </a:cubicBezTo>
                <a:cubicBezTo>
                  <a:pt x="244032" y="136403"/>
                  <a:pt x="250628" y="106350"/>
                  <a:pt x="255905" y="84137"/>
                </a:cubicBezTo>
                <a:close/>
                <a:moveTo>
                  <a:pt x="84455" y="84137"/>
                </a:moveTo>
                <a:cubicBezTo>
                  <a:pt x="89784" y="106362"/>
                  <a:pt x="96446" y="137738"/>
                  <a:pt x="101776" y="173037"/>
                </a:cubicBezTo>
                <a:cubicBezTo>
                  <a:pt x="116432" y="184803"/>
                  <a:pt x="132420" y="199184"/>
                  <a:pt x="145744" y="217487"/>
                </a:cubicBezTo>
                <a:cubicBezTo>
                  <a:pt x="147077" y="212258"/>
                  <a:pt x="148409" y="208336"/>
                  <a:pt x="151074" y="204414"/>
                </a:cubicBezTo>
                <a:cubicBezTo>
                  <a:pt x="152406" y="196569"/>
                  <a:pt x="156403" y="190033"/>
                  <a:pt x="159068" y="183496"/>
                </a:cubicBezTo>
                <a:cubicBezTo>
                  <a:pt x="136418" y="139046"/>
                  <a:pt x="105773" y="105055"/>
                  <a:pt x="84455" y="84137"/>
                </a:cubicBezTo>
                <a:close/>
                <a:moveTo>
                  <a:pt x="170974" y="68262"/>
                </a:moveTo>
                <a:cubicBezTo>
                  <a:pt x="166926" y="91938"/>
                  <a:pt x="161528" y="115615"/>
                  <a:pt x="157480" y="137976"/>
                </a:cubicBezTo>
                <a:cubicBezTo>
                  <a:pt x="161528" y="145868"/>
                  <a:pt x="166926" y="152445"/>
                  <a:pt x="170974" y="160337"/>
                </a:cubicBezTo>
                <a:cubicBezTo>
                  <a:pt x="175022" y="152445"/>
                  <a:pt x="179070" y="145868"/>
                  <a:pt x="184468" y="137976"/>
                </a:cubicBezTo>
                <a:cubicBezTo>
                  <a:pt x="180420" y="115615"/>
                  <a:pt x="175022" y="91938"/>
                  <a:pt x="170974" y="68262"/>
                </a:cubicBezTo>
                <a:close/>
                <a:moveTo>
                  <a:pt x="170709" y="0"/>
                </a:moveTo>
                <a:cubicBezTo>
                  <a:pt x="176001" y="0"/>
                  <a:pt x="179970" y="3962"/>
                  <a:pt x="181293" y="9245"/>
                </a:cubicBezTo>
                <a:cubicBezTo>
                  <a:pt x="182616" y="18490"/>
                  <a:pt x="191876" y="64717"/>
                  <a:pt x="201137" y="113584"/>
                </a:cubicBezTo>
                <a:cubicBezTo>
                  <a:pt x="234210" y="70000"/>
                  <a:pt x="268605" y="44905"/>
                  <a:pt x="269928" y="43585"/>
                </a:cubicBezTo>
                <a:cubicBezTo>
                  <a:pt x="273897" y="40943"/>
                  <a:pt x="279189" y="40943"/>
                  <a:pt x="283158" y="43585"/>
                </a:cubicBezTo>
                <a:cubicBezTo>
                  <a:pt x="287126" y="46226"/>
                  <a:pt x="288449" y="51509"/>
                  <a:pt x="287126" y="55471"/>
                </a:cubicBezTo>
                <a:cubicBezTo>
                  <a:pt x="287126" y="55471"/>
                  <a:pt x="273897" y="96415"/>
                  <a:pt x="263314" y="154528"/>
                </a:cubicBezTo>
                <a:cubicBezTo>
                  <a:pt x="265960" y="153207"/>
                  <a:pt x="267283" y="151886"/>
                  <a:pt x="269928" y="151886"/>
                </a:cubicBezTo>
                <a:cubicBezTo>
                  <a:pt x="300355" y="134716"/>
                  <a:pt x="325491" y="130754"/>
                  <a:pt x="326814" y="130754"/>
                </a:cubicBezTo>
                <a:cubicBezTo>
                  <a:pt x="330783" y="129433"/>
                  <a:pt x="336074" y="132075"/>
                  <a:pt x="337397" y="136037"/>
                </a:cubicBezTo>
                <a:cubicBezTo>
                  <a:pt x="340043" y="139999"/>
                  <a:pt x="338720" y="145282"/>
                  <a:pt x="334751" y="149245"/>
                </a:cubicBezTo>
                <a:cubicBezTo>
                  <a:pt x="334751" y="149245"/>
                  <a:pt x="305647" y="178301"/>
                  <a:pt x="287126" y="220565"/>
                </a:cubicBezTo>
                <a:cubicBezTo>
                  <a:pt x="283158" y="231131"/>
                  <a:pt x="280512" y="240377"/>
                  <a:pt x="276543" y="249622"/>
                </a:cubicBezTo>
                <a:cubicBezTo>
                  <a:pt x="261991" y="286603"/>
                  <a:pt x="248762" y="322263"/>
                  <a:pt x="214366" y="322263"/>
                </a:cubicBezTo>
                <a:cubicBezTo>
                  <a:pt x="211720" y="322263"/>
                  <a:pt x="209074" y="322263"/>
                  <a:pt x="205105" y="320942"/>
                </a:cubicBezTo>
                <a:cubicBezTo>
                  <a:pt x="189230" y="318301"/>
                  <a:pt x="178647" y="310376"/>
                  <a:pt x="172032" y="298490"/>
                </a:cubicBezTo>
                <a:cubicBezTo>
                  <a:pt x="170709" y="297169"/>
                  <a:pt x="170709" y="295848"/>
                  <a:pt x="169386" y="293207"/>
                </a:cubicBezTo>
                <a:cubicBezTo>
                  <a:pt x="168064" y="295848"/>
                  <a:pt x="168064" y="297169"/>
                  <a:pt x="166741" y="298490"/>
                </a:cubicBezTo>
                <a:cubicBezTo>
                  <a:pt x="160126" y="310376"/>
                  <a:pt x="149543" y="318301"/>
                  <a:pt x="133668" y="320942"/>
                </a:cubicBezTo>
                <a:cubicBezTo>
                  <a:pt x="129699" y="322263"/>
                  <a:pt x="127053" y="322263"/>
                  <a:pt x="124407" y="322263"/>
                </a:cubicBezTo>
                <a:cubicBezTo>
                  <a:pt x="90011" y="322263"/>
                  <a:pt x="76782" y="286603"/>
                  <a:pt x="62230" y="249622"/>
                </a:cubicBezTo>
                <a:cubicBezTo>
                  <a:pt x="58261" y="240377"/>
                  <a:pt x="55615" y="231131"/>
                  <a:pt x="51647" y="220565"/>
                </a:cubicBezTo>
                <a:cubicBezTo>
                  <a:pt x="33126" y="176981"/>
                  <a:pt x="4022" y="149245"/>
                  <a:pt x="4022" y="149245"/>
                </a:cubicBezTo>
                <a:cubicBezTo>
                  <a:pt x="53" y="145282"/>
                  <a:pt x="-1270" y="139999"/>
                  <a:pt x="1376" y="136037"/>
                </a:cubicBezTo>
                <a:cubicBezTo>
                  <a:pt x="2699" y="132075"/>
                  <a:pt x="7990" y="129433"/>
                  <a:pt x="11959" y="130754"/>
                </a:cubicBezTo>
                <a:cubicBezTo>
                  <a:pt x="13282" y="130754"/>
                  <a:pt x="38418" y="134716"/>
                  <a:pt x="68845" y="151886"/>
                </a:cubicBezTo>
                <a:cubicBezTo>
                  <a:pt x="71490" y="153207"/>
                  <a:pt x="74136" y="154528"/>
                  <a:pt x="78105" y="155848"/>
                </a:cubicBezTo>
                <a:cubicBezTo>
                  <a:pt x="67522" y="97735"/>
                  <a:pt x="54293" y="55471"/>
                  <a:pt x="54293" y="55471"/>
                </a:cubicBezTo>
                <a:cubicBezTo>
                  <a:pt x="52970" y="51509"/>
                  <a:pt x="54293" y="46226"/>
                  <a:pt x="58261" y="43585"/>
                </a:cubicBezTo>
                <a:cubicBezTo>
                  <a:pt x="62230" y="40943"/>
                  <a:pt x="67522" y="40943"/>
                  <a:pt x="71490" y="43585"/>
                </a:cubicBezTo>
                <a:cubicBezTo>
                  <a:pt x="72813" y="44905"/>
                  <a:pt x="107209" y="70000"/>
                  <a:pt x="140282" y="113584"/>
                </a:cubicBezTo>
                <a:cubicBezTo>
                  <a:pt x="149543" y="64717"/>
                  <a:pt x="157480" y="18490"/>
                  <a:pt x="160126" y="9245"/>
                </a:cubicBezTo>
                <a:cubicBezTo>
                  <a:pt x="161449" y="3962"/>
                  <a:pt x="165418" y="0"/>
                  <a:pt x="170709" y="0"/>
                </a:cubicBez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rPr>
              <a:t>·</a:t>
            </a:r>
          </a:p>
        </p:txBody>
      </p:sp>
      <p:sp>
        <p:nvSpPr>
          <p:cNvPr id="97" name="椭圆 28"/>
          <p:cNvSpPr/>
          <p:nvPr/>
        </p:nvSpPr>
        <p:spPr>
          <a:xfrm>
            <a:off x="8045450" y="4694238"/>
            <a:ext cx="363538" cy="396875"/>
          </a:xfrm>
          <a:custGeom>
            <a:avLst/>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Line 13"/>
          <p:cNvSpPr>
            <a:spLocks noChangeShapeType="1"/>
          </p:cNvSpPr>
          <p:nvPr/>
        </p:nvSpPr>
        <p:spPr bwMode="auto">
          <a:xfrm flipV="1">
            <a:off x="6470650" y="3632200"/>
            <a:ext cx="1158875" cy="7938"/>
          </a:xfrm>
          <a:prstGeom prst="line">
            <a:avLst/>
          </a:prstGeom>
          <a:noFill/>
          <a:ln w="38100" cap="flat">
            <a:solidFill>
              <a:schemeClr val="bg1">
                <a:lumMod val="50000"/>
              </a:schemeClr>
            </a:solidFill>
            <a:prstDash val="solid"/>
            <a:miter lim="800000"/>
            <a:headEnd type="none" w="med" len="med"/>
            <a:tailEnd type="triangle" w="lg" len="lg"/>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98"/>
          <p:cNvGrpSpPr/>
          <p:nvPr/>
        </p:nvGrpSpPr>
        <p:grpSpPr>
          <a:xfrm>
            <a:off x="4379913" y="642938"/>
            <a:ext cx="3359150" cy="2009775"/>
            <a:chOff x="4478079" y="3514956"/>
            <a:chExt cx="819925" cy="1106789"/>
          </a:xfrm>
        </p:grpSpPr>
        <p:sp>
          <p:nvSpPr>
            <p:cNvPr id="14374" name="TextBox 7"/>
            <p:cNvSpPr/>
            <p:nvPr/>
          </p:nvSpPr>
          <p:spPr>
            <a:xfrm>
              <a:off x="4478079" y="3771362"/>
              <a:ext cx="819925" cy="850383"/>
            </a:xfrm>
            <a:prstGeom prst="rect">
              <a:avLst/>
            </a:prstGeom>
            <a:noFill/>
            <a:ln w="9525">
              <a:noFill/>
            </a:ln>
          </p:spPr>
          <p:txBody>
            <a:bodyPr>
              <a:spAutoFit/>
            </a:bodyPr>
            <a:lstStyle/>
            <a:p>
              <a:pPr algn="just">
                <a:lnSpc>
                  <a:spcPct val="120000"/>
                </a:lnSpc>
                <a:spcAft>
                  <a:spcPts val="600"/>
                </a:spcAft>
              </a:pPr>
              <a:r>
                <a:rPr lang="zh-CN" altLang="en-US" sz="1600" b="1" dirty="0">
                  <a:solidFill>
                    <a:srgbClr val="FF0000"/>
                  </a:solidFill>
                  <a:latin typeface="微软雅黑" panose="020B0503020204020204" pitchFamily="34" charset="-122"/>
                  <a:ea typeface="微软雅黑" panose="020B0503020204020204" pitchFamily="34" charset="-122"/>
                  <a:sym typeface="+mn-ea"/>
                </a:rPr>
                <a:t>拥有环保工程设计、环保专项承包资质及设施运行、技术咨询、环保管家等资质，拥有</a:t>
              </a:r>
              <a:r>
                <a:rPr lang="en-US" altLang="zh-CN" sz="1600" b="1" dirty="0">
                  <a:solidFill>
                    <a:srgbClr val="FF0000"/>
                  </a:solidFill>
                  <a:latin typeface="微软雅黑" panose="020B0503020204020204" pitchFamily="34" charset="-122"/>
                  <a:ea typeface="微软雅黑" panose="020B0503020204020204" pitchFamily="34" charset="-122"/>
                  <a:sym typeface="+mn-ea"/>
                </a:rPr>
                <a:t>28</a:t>
              </a:r>
              <a:r>
                <a:rPr lang="zh-CN" altLang="en-US" sz="1600" b="1" dirty="0">
                  <a:solidFill>
                    <a:srgbClr val="FF0000"/>
                  </a:solidFill>
                  <a:latin typeface="微软雅黑" panose="020B0503020204020204" pitchFamily="34" charset="-122"/>
                  <a:ea typeface="微软雅黑" panose="020B0503020204020204" pitchFamily="34" charset="-122"/>
                  <a:sym typeface="+mn-ea"/>
                </a:rPr>
                <a:t>年丰富的工程经验、专业的技术团队，为需求方提供一站式环境技术服务</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01" name="文本框 19"/>
            <p:cNvSpPr>
              <a:spLocks noChangeArrowheads="1"/>
            </p:cNvSpPr>
            <p:nvPr/>
          </p:nvSpPr>
          <p:spPr bwMode="auto">
            <a:xfrm>
              <a:off x="4750871" y="3514956"/>
              <a:ext cx="254192" cy="28412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优势</a:t>
              </a:r>
            </a:p>
          </p:txBody>
        </p:sp>
      </p:grpSp>
      <p:grpSp>
        <p:nvGrpSpPr>
          <p:cNvPr id="10" name="组合 101"/>
          <p:cNvGrpSpPr/>
          <p:nvPr/>
        </p:nvGrpSpPr>
        <p:grpSpPr>
          <a:xfrm>
            <a:off x="8882063" y="4668838"/>
            <a:ext cx="3165475" cy="962025"/>
            <a:chOff x="4512112" y="3442116"/>
            <a:chExt cx="2891882" cy="721556"/>
          </a:xfrm>
        </p:grpSpPr>
        <p:sp>
          <p:nvSpPr>
            <p:cNvPr id="103" name="TextBox 7"/>
            <p:cNvSpPr>
              <a:spLocks noChangeArrowheads="1"/>
            </p:cNvSpPr>
            <p:nvPr/>
          </p:nvSpPr>
          <p:spPr bwMode="auto">
            <a:xfrm>
              <a:off x="4512112" y="3706448"/>
              <a:ext cx="2891882" cy="457224"/>
            </a:xfrm>
            <a:prstGeom prst="rect">
              <a:avLst/>
            </a:prstGeom>
            <a:noFill/>
            <a:ln>
              <a:noFill/>
            </a:ln>
          </p:spPr>
          <p:txBody>
            <a:bodyPr>
              <a:spAutoFit/>
            </a:bodyPr>
            <a:lstStyle/>
            <a:p>
              <a:pPr marL="0" marR="0" lvl="0" indent="0" algn="just" defTabSz="914400" rtl="0" eaLnBrk="1" fontAlgn="base" latinLnBrk="0" hangingPunct="1">
                <a:lnSpc>
                  <a:spcPct val="12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化妆品、洗护用品、香料香精、保健品、饮料、医药等行业</a:t>
              </a:r>
            </a:p>
          </p:txBody>
        </p:sp>
        <p:sp>
          <p:nvSpPr>
            <p:cNvPr id="104" name="文本框 19"/>
            <p:cNvSpPr>
              <a:spLocks noChangeArrowheads="1"/>
            </p:cNvSpPr>
            <p:nvPr/>
          </p:nvSpPr>
          <p:spPr bwMode="auto">
            <a:xfrm>
              <a:off x="4745609" y="3442116"/>
              <a:ext cx="2246503" cy="28338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化工、食品行业</a:t>
              </a:r>
              <a:endParaRPr kumimoji="0" lang="en-US" altLang="zh-CN"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4"/>
          <p:cNvGrpSpPr/>
          <p:nvPr/>
        </p:nvGrpSpPr>
        <p:grpSpPr>
          <a:xfrm>
            <a:off x="8239125" y="5818188"/>
            <a:ext cx="2849563" cy="760412"/>
            <a:chOff x="4367188" y="3442116"/>
            <a:chExt cx="2891882" cy="705598"/>
          </a:xfrm>
        </p:grpSpPr>
        <p:sp>
          <p:nvSpPr>
            <p:cNvPr id="106" name="TextBox 7"/>
            <p:cNvSpPr>
              <a:spLocks noChangeArrowheads="1"/>
            </p:cNvSpPr>
            <p:nvPr/>
          </p:nvSpPr>
          <p:spPr bwMode="auto">
            <a:xfrm>
              <a:off x="4367188" y="3810382"/>
              <a:ext cx="2891882" cy="337332"/>
            </a:xfrm>
            <a:prstGeom prst="rect">
              <a:avLst/>
            </a:prstGeom>
            <a:noFill/>
            <a:ln>
              <a:noFill/>
            </a:ln>
          </p:spPr>
          <p:txBody>
            <a:bodyPr>
              <a:spAutoFit/>
            </a:bodyPr>
            <a:lstStyle/>
            <a:p>
              <a:pPr marL="0" marR="0" lvl="0" indent="0" algn="just" defTabSz="914400" rtl="0" eaLnBrk="1" fontAlgn="base" latinLnBrk="0" hangingPunct="1">
                <a:lnSpc>
                  <a:spcPct val="12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造纸、印染、医疗等行业</a:t>
              </a:r>
            </a:p>
          </p:txBody>
        </p:sp>
        <p:sp>
          <p:nvSpPr>
            <p:cNvPr id="107" name="文本框 19"/>
            <p:cNvSpPr>
              <a:spLocks noChangeArrowheads="1"/>
            </p:cNvSpPr>
            <p:nvPr/>
          </p:nvSpPr>
          <p:spPr bwMode="auto">
            <a:xfrm>
              <a:off x="4512185" y="3442116"/>
              <a:ext cx="1514411" cy="28282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6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其他行业</a:t>
              </a:r>
              <a:endParaRPr kumimoji="0" lang="en-US" altLang="zh-CN" sz="186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pic>
        <p:nvPicPr>
          <p:cNvPr id="14369"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contrast="5000"/>
          </a:blip>
          <a:srcRect/>
          <a:stretch>
            <a:fillRect/>
          </a:stretch>
        </p:blipFill>
        <p:spPr bwMode="auto">
          <a:xfrm>
            <a:off x="11369646" y="107926"/>
            <a:ext cx="724273" cy="675384"/>
          </a:xfrm>
          <a:prstGeom prst="rect">
            <a:avLst/>
          </a:prstGeom>
          <a:noFill/>
          <a:ln w="9525">
            <a:noFill/>
            <a:miter lim="800000"/>
            <a:headEnd/>
            <a:tailEnd/>
          </a:ln>
          <a:effectLst/>
        </p:spPr>
      </p:pic>
      <p:sp>
        <p:nvSpPr>
          <p:cNvPr id="10" name="矩形 9"/>
          <p:cNvSpPr/>
          <p:nvPr/>
        </p:nvSpPr>
        <p:spPr>
          <a:xfrm>
            <a:off x="333340" y="2313404"/>
            <a:ext cx="6400133" cy="4015105"/>
          </a:xfrm>
          <a:prstGeom prst="rect">
            <a:avLst/>
          </a:prstGeom>
          <a:ln>
            <a:solidFill>
              <a:srgbClr val="103175"/>
            </a:solidFill>
          </a:ln>
        </p:spPr>
        <p:txBody>
          <a:bodyPr wrap="square">
            <a:spAutoFit/>
          </a:bodyPr>
          <a:lstStyle/>
          <a:p>
            <a:pPr>
              <a:lnSpc>
                <a:spcPct val="150000"/>
              </a:lnSpc>
            </a:pPr>
            <a:r>
              <a:rPr lang="en-US" altLang="zh-CN" sz="1700" spc="100" dirty="0">
                <a:latin typeface="微软雅黑" panose="020B0503020204020204" pitchFamily="34" charset="-122"/>
                <a:ea typeface="微软雅黑" panose="020B0503020204020204" pitchFamily="34" charset="-122"/>
              </a:rPr>
              <a:t>       </a:t>
            </a:r>
            <a:r>
              <a:rPr lang="zh-CN" altLang="en-US" sz="1700" spc="100" dirty="0" smtClean="0">
                <a:solidFill>
                  <a:srgbClr val="FF0000"/>
                </a:solidFill>
                <a:latin typeface="微软雅黑" panose="020B0503020204020204" pitchFamily="34" charset="-122"/>
                <a:ea typeface="微软雅黑" panose="020B0503020204020204" pitchFamily="34" charset="-122"/>
              </a:rPr>
              <a:t>广东农业面源污染治理项目</a:t>
            </a:r>
            <a:r>
              <a:rPr lang="zh-CN" altLang="en-US" sz="1700" spc="100" dirty="0" smtClean="0">
                <a:latin typeface="微软雅黑" panose="020B0503020204020204" pitchFamily="34" charset="-122"/>
                <a:ea typeface="微软雅黑" panose="020B0503020204020204" pitchFamily="34" charset="-122"/>
              </a:rPr>
              <a:t>是国内首个利用世行贷款实施农业面源污染治理的项目。项目总投资</a:t>
            </a:r>
            <a:r>
              <a:rPr lang="en-US" altLang="zh-CN" sz="1700" spc="100" dirty="0" smtClean="0">
                <a:latin typeface="微软雅黑" panose="020B0503020204020204" pitchFamily="34" charset="-122"/>
                <a:ea typeface="微软雅黑" panose="020B0503020204020204" pitchFamily="34" charset="-122"/>
              </a:rPr>
              <a:t>2.13</a:t>
            </a:r>
            <a:r>
              <a:rPr lang="zh-CN" altLang="en-US" sz="1700" spc="100" dirty="0" smtClean="0">
                <a:latin typeface="微软雅黑" panose="020B0503020204020204" pitchFamily="34" charset="-122"/>
                <a:ea typeface="微软雅黑" panose="020B0503020204020204" pitchFamily="34" charset="-122"/>
              </a:rPr>
              <a:t>亿美元（约</a:t>
            </a:r>
            <a:r>
              <a:rPr lang="en-US" altLang="zh-CN" sz="1700" spc="100" dirty="0" smtClean="0">
                <a:latin typeface="微软雅黑" panose="020B0503020204020204" pitchFamily="34" charset="-122"/>
                <a:ea typeface="微软雅黑" panose="020B0503020204020204" pitchFamily="34" charset="-122"/>
              </a:rPr>
              <a:t>13.2</a:t>
            </a:r>
            <a:r>
              <a:rPr lang="zh-CN" altLang="en-US" sz="1700" spc="100" dirty="0" smtClean="0">
                <a:latin typeface="微软雅黑" panose="020B0503020204020204" pitchFamily="34" charset="-122"/>
                <a:ea typeface="微软雅黑" panose="020B0503020204020204" pitchFamily="34" charset="-122"/>
              </a:rPr>
              <a:t>亿人民币），建设期</a:t>
            </a:r>
            <a:r>
              <a:rPr lang="en-US" altLang="zh-CN" sz="1700" spc="100" dirty="0" smtClean="0">
                <a:latin typeface="微软雅黑" panose="020B0503020204020204" pitchFamily="34" charset="-122"/>
                <a:ea typeface="微软雅黑" panose="020B0503020204020204" pitchFamily="34" charset="-122"/>
              </a:rPr>
              <a:t>5</a:t>
            </a:r>
            <a:r>
              <a:rPr lang="zh-CN" altLang="en-US" sz="1700" spc="100" dirty="0" smtClean="0">
                <a:latin typeface="微软雅黑" panose="020B0503020204020204" pitchFamily="34" charset="-122"/>
                <a:ea typeface="微软雅黑" panose="020B0503020204020204" pitchFamily="34" charset="-122"/>
              </a:rPr>
              <a:t>年，计划治理农田</a:t>
            </a:r>
            <a:r>
              <a:rPr lang="en-US" altLang="zh-CN" sz="1700" spc="100" dirty="0" smtClean="0">
                <a:latin typeface="微软雅黑" panose="020B0503020204020204" pitchFamily="34" charset="-122"/>
                <a:ea typeface="微软雅黑" panose="020B0503020204020204" pitchFamily="34" charset="-122"/>
              </a:rPr>
              <a:t>28</a:t>
            </a:r>
            <a:r>
              <a:rPr lang="zh-CN" altLang="en-US" sz="1700" spc="100" dirty="0" smtClean="0">
                <a:latin typeface="微软雅黑" panose="020B0503020204020204" pitchFamily="34" charset="-122"/>
                <a:ea typeface="微软雅黑" panose="020B0503020204020204" pitchFamily="34" charset="-122"/>
              </a:rPr>
              <a:t>万亩，治理规模养殖场</a:t>
            </a:r>
            <a:r>
              <a:rPr lang="en-US" altLang="zh-CN" sz="1700" spc="100" dirty="0" smtClean="0">
                <a:latin typeface="微软雅黑" panose="020B0503020204020204" pitchFamily="34" charset="-122"/>
                <a:ea typeface="微软雅黑" panose="020B0503020204020204" pitchFamily="34" charset="-122"/>
              </a:rPr>
              <a:t>300</a:t>
            </a:r>
            <a:r>
              <a:rPr lang="zh-CN" altLang="en-US" sz="1700" spc="100" dirty="0" smtClean="0">
                <a:latin typeface="微软雅黑" panose="020B0503020204020204" pitchFamily="34" charset="-122"/>
                <a:ea typeface="微软雅黑" panose="020B0503020204020204" pitchFamily="34" charset="-122"/>
              </a:rPr>
              <a:t>家。主要目标是减少种植业和牲畜养殖业对水体的污染排放，探索建立农业面源污染治理长效机制，保护农业农村生态环境。</a:t>
            </a:r>
            <a:endParaRPr lang="en-US" altLang="zh-CN" sz="1700" spc="100" dirty="0" smtClean="0">
              <a:latin typeface="微软雅黑" panose="020B0503020204020204" pitchFamily="34" charset="-122"/>
              <a:ea typeface="微软雅黑" panose="020B0503020204020204" pitchFamily="34" charset="-122"/>
            </a:endParaRPr>
          </a:p>
          <a:p>
            <a:pPr>
              <a:lnSpc>
                <a:spcPct val="150000"/>
              </a:lnSpc>
            </a:pPr>
            <a:r>
              <a:rPr lang="zh-CN" altLang="en-US" sz="1700" spc="100" dirty="0" smtClean="0">
                <a:latin typeface="微软雅黑" panose="020B0503020204020204" pitchFamily="34" charset="-122"/>
                <a:ea typeface="微软雅黑" panose="020B0503020204020204" pitchFamily="34" charset="-122"/>
              </a:rPr>
              <a:t>     巨邦公司过竞标成为世界银行贷款广东农业面源污染治理项目牲畜废弃物管理子项目的</a:t>
            </a:r>
            <a:r>
              <a:rPr lang="zh-CN" altLang="en-US" sz="1700" u="sng" spc="100" dirty="0" smtClean="0">
                <a:solidFill>
                  <a:srgbClr val="FF0000"/>
                </a:solidFill>
                <a:latin typeface="微软雅黑" panose="020B0503020204020204" pitchFamily="34" charset="-122"/>
                <a:ea typeface="微软雅黑" panose="020B0503020204020204" pitchFamily="34" charset="-122"/>
              </a:rPr>
              <a:t>技术支撑单位、设计与实施方案审核单位、系统培训指南编写服务单位</a:t>
            </a:r>
            <a:r>
              <a:rPr lang="zh-CN" altLang="en-US" sz="1700" spc="100" dirty="0" smtClean="0">
                <a:solidFill>
                  <a:srgbClr val="FF0000"/>
                </a:solidFill>
                <a:latin typeface="微软雅黑" panose="020B0503020204020204" pitchFamily="34" charset="-122"/>
                <a:ea typeface="微软雅黑" panose="020B0503020204020204" pitchFamily="34" charset="-122"/>
              </a:rPr>
              <a:t>，</a:t>
            </a:r>
            <a:r>
              <a:rPr lang="zh-CN" altLang="en-US" sz="1700" spc="100" dirty="0" smtClean="0">
                <a:latin typeface="微软雅黑" panose="020B0503020204020204" pitchFamily="34" charset="-122"/>
                <a:ea typeface="微软雅黑" panose="020B0503020204020204" pitchFamily="34" charset="-122"/>
              </a:rPr>
              <a:t>有力地为世行项目的推进、环境污染治理工作的开展起到保驾护航的作用。</a:t>
            </a:r>
            <a:endParaRPr lang="zh-CN" altLang="en-US" sz="1700" spc="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a:blip r:embed="rId3" cstate="print"/>
          <a:srcRect/>
          <a:stretch>
            <a:fillRect/>
          </a:stretch>
        </p:blipFill>
        <p:spPr bwMode="auto">
          <a:xfrm>
            <a:off x="363289" y="1009901"/>
            <a:ext cx="1779613" cy="1213583"/>
          </a:xfrm>
          <a:prstGeom prst="rect">
            <a:avLst/>
          </a:prstGeom>
          <a:noFill/>
          <a:ln w="9525">
            <a:noFill/>
            <a:miter lim="800000"/>
            <a:headEnd/>
            <a:tailEnd/>
          </a:ln>
          <a:effectLst/>
        </p:spPr>
      </p:pic>
      <p:sp>
        <p:nvSpPr>
          <p:cNvPr id="16" name="矩形 15"/>
          <p:cNvSpPr/>
          <p:nvPr/>
        </p:nvSpPr>
        <p:spPr>
          <a:xfrm>
            <a:off x="2443578" y="857232"/>
            <a:ext cx="3723066" cy="1289905"/>
          </a:xfrm>
          <a:prstGeom prst="rect">
            <a:avLst/>
          </a:prstGeom>
          <a:noFill/>
        </p:spPr>
        <p:txBody>
          <a:bodyPr wrap="square">
            <a:spAutoFit/>
          </a:bodyPr>
          <a:lstStyle/>
          <a:p>
            <a:pPr>
              <a:lnSpc>
                <a:spcPct val="150000"/>
              </a:lnSpc>
            </a:pPr>
            <a:r>
              <a:rPr lang="zh-CN" altLang="en-US" b="1" spc="100" dirty="0" smtClean="0">
                <a:latin typeface="黑体" panose="02010609060101010101" charset="-122"/>
                <a:ea typeface="黑体" panose="02010609060101010101" charset="-122"/>
              </a:rPr>
              <a:t>世界银行贷款</a:t>
            </a:r>
            <a:endParaRPr lang="en-US" altLang="zh-CN" b="1" spc="100" dirty="0" smtClean="0">
              <a:latin typeface="黑体" panose="02010609060101010101" charset="-122"/>
              <a:ea typeface="黑体" panose="02010609060101010101" charset="-122"/>
            </a:endParaRPr>
          </a:p>
          <a:p>
            <a:pPr>
              <a:lnSpc>
                <a:spcPct val="150000"/>
              </a:lnSpc>
            </a:pPr>
            <a:r>
              <a:rPr lang="zh-CN" altLang="en-US" b="1" spc="100" dirty="0" smtClean="0">
                <a:latin typeface="黑体" panose="02010609060101010101" charset="-122"/>
                <a:ea typeface="黑体" panose="02010609060101010101" charset="-122"/>
              </a:rPr>
              <a:t>广东农业面源污染治理项目</a:t>
            </a:r>
            <a:endParaRPr lang="en-US" altLang="zh-CN" b="1" spc="100" dirty="0" smtClean="0">
              <a:latin typeface="黑体" panose="02010609060101010101" charset="-122"/>
              <a:ea typeface="黑体" panose="02010609060101010101" charset="-122"/>
            </a:endParaRPr>
          </a:p>
          <a:p>
            <a:pPr>
              <a:lnSpc>
                <a:spcPct val="150000"/>
              </a:lnSpc>
            </a:pPr>
            <a:r>
              <a:rPr lang="zh-CN" altLang="en-US" b="1" spc="100" dirty="0" smtClean="0">
                <a:latin typeface="黑体" panose="02010609060101010101" charset="-122"/>
                <a:ea typeface="黑体" panose="02010609060101010101" charset="-122"/>
              </a:rPr>
              <a:t>牲畜废弃物管理子项目</a:t>
            </a:r>
            <a:endParaRPr lang="zh-CN" altLang="en-US" b="1" kern="1200" spc="100" dirty="0">
              <a:effectLst/>
              <a:latin typeface="黑体" panose="02010609060101010101" charset="-122"/>
              <a:ea typeface="黑体" panose="02010609060101010101" charset="-122"/>
              <a:cs typeface="iLiHei" panose="020B0503030403020204" pitchFamily="34" charset="-122"/>
            </a:endParaRPr>
          </a:p>
        </p:txBody>
      </p:sp>
      <p:sp>
        <p:nvSpPr>
          <p:cNvPr id="18" name="矩形 17"/>
          <p:cNvSpPr/>
          <p:nvPr/>
        </p:nvSpPr>
        <p:spPr>
          <a:xfrm>
            <a:off x="520531" y="179864"/>
            <a:ext cx="4699367" cy="521970"/>
          </a:xfrm>
          <a:prstGeom prst="rect">
            <a:avLst/>
          </a:prstGeom>
          <a:noFill/>
        </p:spPr>
        <p:txBody>
          <a:bodyPr wrap="square">
            <a:spAutoFit/>
          </a:bodyPr>
          <a:lstStyle/>
          <a:p>
            <a:r>
              <a:rPr lang="zh-CN" altLang="en-US" sz="2800" b="1" kern="1200" dirty="0" smtClean="0">
                <a:solidFill>
                  <a:srgbClr val="3777BC"/>
                </a:solidFill>
                <a:effectLst/>
                <a:latin typeface="微软雅黑" panose="020B0503020204020204" pitchFamily="34" charset="-122"/>
                <a:ea typeface="微软雅黑" panose="020B0503020204020204" pitchFamily="34" charset="-122"/>
                <a:cs typeface="iLiHei" panose="020B0503030403020204" pitchFamily="34" charset="-122"/>
              </a:rPr>
              <a:t>广东省农业厅技术服务单位</a:t>
            </a:r>
            <a:endParaRPr lang="zh-CN" altLang="en-US" sz="2800" b="1" kern="1200" dirty="0">
              <a:solidFill>
                <a:srgbClr val="3777BC"/>
              </a:solidFill>
              <a:effectLst/>
              <a:latin typeface="微软雅黑" panose="020B0503020204020204" pitchFamily="34" charset="-122"/>
              <a:ea typeface="微软雅黑" panose="020B0503020204020204" pitchFamily="34" charset="-122"/>
              <a:cs typeface="iLiHei" panose="020B0503030403020204" pitchFamily="34" charset="-122"/>
            </a:endParaRPr>
          </a:p>
        </p:txBody>
      </p:sp>
      <p:pic>
        <p:nvPicPr>
          <p:cNvPr id="19" name="Picture 4"/>
          <p:cNvPicPr>
            <a:picLocks noChangeAspect="1" noChangeArrowheads="1"/>
          </p:cNvPicPr>
          <p:nvPr/>
        </p:nvPicPr>
        <p:blipFill>
          <a:blip r:embed="rId4"/>
          <a:srcRect/>
          <a:stretch>
            <a:fillRect/>
          </a:stretch>
        </p:blipFill>
        <p:spPr bwMode="auto">
          <a:xfrm>
            <a:off x="5151851" y="151244"/>
            <a:ext cx="918913" cy="578337"/>
          </a:xfrm>
          <a:prstGeom prst="rect">
            <a:avLst/>
          </a:prstGeom>
          <a:noFill/>
          <a:ln w="9525">
            <a:noFill/>
            <a:miter lim="800000"/>
            <a:headEnd/>
            <a:tailEnd/>
          </a:ln>
          <a:effectLst/>
        </p:spPr>
      </p:pic>
      <p:pic>
        <p:nvPicPr>
          <p:cNvPr id="11" name="Picture 7"/>
          <p:cNvPicPr>
            <a:picLocks noChangeAspect="1" noChangeArrowheads="1"/>
          </p:cNvPicPr>
          <p:nvPr/>
        </p:nvPicPr>
        <p:blipFill>
          <a:blip r:embed="rId5"/>
          <a:srcRect/>
          <a:stretch>
            <a:fillRect/>
          </a:stretch>
        </p:blipFill>
        <p:spPr bwMode="auto">
          <a:xfrm>
            <a:off x="7087767" y="1020278"/>
            <a:ext cx="4959604" cy="1646801"/>
          </a:xfrm>
          <a:prstGeom prst="rect">
            <a:avLst/>
          </a:prstGeom>
          <a:noFill/>
          <a:ln w="9525">
            <a:noFill/>
            <a:miter lim="800000"/>
            <a:headEnd/>
            <a:tailEnd/>
          </a:ln>
          <a:effectLst/>
        </p:spPr>
      </p:pic>
      <p:sp>
        <p:nvSpPr>
          <p:cNvPr id="14" name="矩形 13"/>
          <p:cNvSpPr/>
          <p:nvPr/>
        </p:nvSpPr>
        <p:spPr>
          <a:xfrm>
            <a:off x="7120190" y="2694295"/>
            <a:ext cx="3032402" cy="1568450"/>
          </a:xfrm>
          <a:prstGeom prst="rect">
            <a:avLst/>
          </a:prstGeom>
          <a:noFill/>
          <a:ln>
            <a:noFill/>
          </a:ln>
        </p:spPr>
        <p:txBody>
          <a:bodyPr wrap="square">
            <a:spAutoFit/>
          </a:bodyPr>
          <a:lstStyle/>
          <a:p>
            <a:pPr>
              <a:lnSpc>
                <a:spcPct val="150000"/>
              </a:lnSpc>
              <a:buFont typeface="Wingdings" panose="05000000000000000000" pitchFamily="2" charset="2"/>
              <a:buChar char="ü"/>
            </a:pPr>
            <a:r>
              <a:rPr lang="zh-CN" altLang="en-US" sz="1600" b="1" dirty="0" smtClean="0">
                <a:latin typeface="华文楷体" pitchFamily="2" charset="-122"/>
                <a:ea typeface="华文楷体" pitchFamily="2" charset="-122"/>
              </a:rPr>
              <a:t>  设计方案审核合同书</a:t>
            </a:r>
            <a:endParaRPr lang="en-US" altLang="zh-CN" sz="1600" b="1" dirty="0" smtClean="0">
              <a:latin typeface="华文楷体" pitchFamily="2" charset="-122"/>
              <a:ea typeface="华文楷体" pitchFamily="2" charset="-122"/>
            </a:endParaRPr>
          </a:p>
          <a:p>
            <a:pPr>
              <a:lnSpc>
                <a:spcPct val="150000"/>
              </a:lnSpc>
              <a:buFont typeface="Wingdings" panose="05000000000000000000" pitchFamily="2" charset="2"/>
              <a:buChar char="ü"/>
            </a:pPr>
            <a:r>
              <a:rPr lang="zh-CN" altLang="en-US" sz="1600" b="1" dirty="0" smtClean="0">
                <a:latin typeface="华文楷体" pitchFamily="2" charset="-122"/>
                <a:ea typeface="华文楷体" pitchFamily="2" charset="-122"/>
              </a:rPr>
              <a:t>  系统培训指南编写服务协议</a:t>
            </a:r>
            <a:endParaRPr lang="en-US" altLang="zh-CN" sz="1600" b="1" dirty="0" smtClean="0">
              <a:latin typeface="华文楷体" pitchFamily="2" charset="-122"/>
              <a:ea typeface="华文楷体" pitchFamily="2" charset="-122"/>
            </a:endParaRPr>
          </a:p>
          <a:p>
            <a:pPr>
              <a:lnSpc>
                <a:spcPct val="150000"/>
              </a:lnSpc>
              <a:buFont typeface="Wingdings" panose="05000000000000000000" pitchFamily="2" charset="2"/>
              <a:buChar char="ü"/>
            </a:pPr>
            <a:r>
              <a:rPr lang="zh-CN" altLang="en-US" sz="1600" b="1" dirty="0" smtClean="0">
                <a:latin typeface="华文楷体" pitchFamily="2" charset="-122"/>
                <a:ea typeface="华文楷体" pitchFamily="2" charset="-122"/>
              </a:rPr>
              <a:t>  实施方案审核合同书</a:t>
            </a:r>
            <a:endParaRPr lang="en-US" altLang="zh-CN" sz="1600" b="1" dirty="0" smtClean="0">
              <a:latin typeface="华文楷体" pitchFamily="2" charset="-122"/>
              <a:ea typeface="华文楷体" pitchFamily="2" charset="-122"/>
            </a:endParaRPr>
          </a:p>
          <a:p>
            <a:pPr>
              <a:lnSpc>
                <a:spcPct val="150000"/>
              </a:lnSpc>
              <a:buFont typeface="Wingdings" panose="05000000000000000000" pitchFamily="2" charset="2"/>
              <a:buChar char="ü"/>
            </a:pPr>
            <a:r>
              <a:rPr lang="zh-CN" altLang="en-US" sz="1600" b="1" dirty="0" smtClean="0">
                <a:latin typeface="华文楷体" pitchFamily="2" charset="-122"/>
                <a:ea typeface="华文楷体" pitchFamily="2" charset="-122"/>
              </a:rPr>
              <a:t>  技术支撑机构服务合同</a:t>
            </a:r>
            <a:endParaRPr lang="zh-CN" altLang="en-US" sz="1600" b="1" dirty="0">
              <a:latin typeface="华文楷体" pitchFamily="2" charset="-122"/>
              <a:ea typeface="华文楷体" pitchFamily="2" charset="-122"/>
            </a:endParaRPr>
          </a:p>
        </p:txBody>
      </p:sp>
      <p:pic>
        <p:nvPicPr>
          <p:cNvPr id="25601" name="Picture 1"/>
          <p:cNvPicPr>
            <a:picLocks noChangeAspect="1" noChangeArrowheads="1"/>
          </p:cNvPicPr>
          <p:nvPr/>
        </p:nvPicPr>
        <p:blipFill>
          <a:blip r:embed="rId6"/>
          <a:srcRect/>
          <a:stretch>
            <a:fillRect/>
          </a:stretch>
        </p:blipFill>
        <p:spPr bwMode="auto">
          <a:xfrm>
            <a:off x="7128722" y="4388330"/>
            <a:ext cx="4833431" cy="2012999"/>
          </a:xfrm>
          <a:prstGeom prst="rect">
            <a:avLst/>
          </a:prstGeom>
          <a:noFill/>
          <a:ln w="9525">
            <a:noFill/>
            <a:miter lim="800000"/>
            <a:headEnd/>
            <a:tailEnd/>
          </a:ln>
          <a:effectLst/>
        </p:spPr>
      </p:pic>
      <p:sp>
        <p:nvSpPr>
          <p:cNvPr id="20" name="矩形 19"/>
          <p:cNvSpPr/>
          <p:nvPr/>
        </p:nvSpPr>
        <p:spPr>
          <a:xfrm>
            <a:off x="6952507" y="4923942"/>
            <a:ext cx="115608" cy="14817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01650" y="379730"/>
            <a:ext cx="5245735" cy="521970"/>
          </a:xfrm>
          <a:prstGeom prst="rect">
            <a:avLst/>
          </a:prstGeom>
          <a:noFill/>
        </p:spPr>
        <p:txBody>
          <a:bodyPr wrap="square">
            <a:spAutoFit/>
          </a:bodyPr>
          <a:lstStyle/>
          <a:p>
            <a:r>
              <a:rPr lang="zh-CN" altLang="en-US" sz="2800" b="1" kern="1200" dirty="0" smtClean="0">
                <a:solidFill>
                  <a:srgbClr val="3777BC"/>
                </a:solidFill>
                <a:effectLst/>
                <a:latin typeface="微软雅黑" panose="020B0503020204020204" pitchFamily="34" charset="-122"/>
                <a:ea typeface="微软雅黑" panose="020B0503020204020204" pitchFamily="34" charset="-122"/>
                <a:cs typeface="iLiHei" panose="020B0503030403020204" pitchFamily="34" charset="-122"/>
              </a:rPr>
              <a:t>养殖业污染治理项目部分业绩</a:t>
            </a:r>
            <a:endParaRPr lang="zh-CN" altLang="en-US" sz="2800" b="1" kern="1200" dirty="0">
              <a:solidFill>
                <a:srgbClr val="3777BC"/>
              </a:solidFill>
              <a:effectLst/>
              <a:latin typeface="微软雅黑" panose="020B0503020204020204" pitchFamily="34" charset="-122"/>
              <a:ea typeface="微软雅黑" panose="020B0503020204020204" pitchFamily="34" charset="-122"/>
              <a:cs typeface="iLiHei" panose="020B0503030403020204" pitchFamily="34" charset="-122"/>
            </a:endParaRPr>
          </a:p>
        </p:txBody>
      </p:sp>
      <p:sp>
        <p:nvSpPr>
          <p:cNvPr id="101" name="矩形 100"/>
          <p:cNvSpPr/>
          <p:nvPr/>
        </p:nvSpPr>
        <p:spPr>
          <a:xfrm>
            <a:off x="1595955" y="997574"/>
            <a:ext cx="1735478" cy="4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44" name="Picture 4"/>
          <p:cNvPicPr>
            <a:picLocks noChangeAspect="1" noChangeArrowheads="1"/>
          </p:cNvPicPr>
          <p:nvPr/>
        </p:nvPicPr>
        <p:blipFill>
          <a:blip r:embed="rId3"/>
          <a:srcRect/>
          <a:stretch>
            <a:fillRect/>
          </a:stretch>
        </p:blipFill>
        <p:spPr bwMode="auto">
          <a:xfrm>
            <a:off x="5933582" y="332201"/>
            <a:ext cx="918913" cy="578337"/>
          </a:xfrm>
          <a:prstGeom prst="rect">
            <a:avLst/>
          </a:prstGeom>
          <a:noFill/>
          <a:ln w="9525">
            <a:noFill/>
            <a:miter lim="800000"/>
            <a:headEnd/>
            <a:tailEnd/>
          </a:ln>
          <a:effectLst/>
        </p:spPr>
      </p:pic>
      <p:sp>
        <p:nvSpPr>
          <p:cNvPr id="17" name="矩形 16"/>
          <p:cNvSpPr/>
          <p:nvPr/>
        </p:nvSpPr>
        <p:spPr>
          <a:xfrm>
            <a:off x="276177" y="5123946"/>
            <a:ext cx="115608" cy="14817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aphicFrame>
        <p:nvGraphicFramePr>
          <p:cNvPr id="2" name="表格 1"/>
          <p:cNvGraphicFramePr/>
          <p:nvPr>
            <p:custDataLst>
              <p:tags r:id="rId1"/>
            </p:custDataLst>
          </p:nvPr>
        </p:nvGraphicFramePr>
        <p:xfrm>
          <a:off x="410845" y="944245"/>
          <a:ext cx="11617325" cy="5685790"/>
        </p:xfrm>
        <a:graphic>
          <a:graphicData uri="http://schemas.openxmlformats.org/drawingml/2006/table">
            <a:tbl>
              <a:tblPr/>
              <a:tblGrid>
                <a:gridCol w="720090"/>
                <a:gridCol w="7951470"/>
                <a:gridCol w="1141730"/>
                <a:gridCol w="807085"/>
                <a:gridCol w="996950"/>
              </a:tblGrid>
              <a:tr h="321310">
                <a:tc>
                  <a:txBody>
                    <a:bodyPr/>
                    <a:lstStyle/>
                    <a:p>
                      <a:pPr indent="0" algn="ctr">
                        <a:buNone/>
                      </a:pPr>
                      <a:r>
                        <a:rPr lang="en-US" sz="1400" b="1" dirty="0" err="1">
                          <a:solidFill>
                            <a:srgbClr val="FFFFFF"/>
                          </a:solidFill>
                          <a:latin typeface="宋体" panose="02010600030101010101" pitchFamily="2" charset="-122"/>
                        </a:rPr>
                        <a:t>序号</a:t>
                      </a:r>
                      <a:endParaRPr lang="en-US" altLang="en-US" sz="1400" b="1" dirty="0">
                        <a:solidFill>
                          <a:srgbClr val="FFFFFF"/>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254061"/>
                    </a:solidFill>
                  </a:tcPr>
                </a:tc>
                <a:tc>
                  <a:txBody>
                    <a:bodyPr/>
                    <a:lstStyle/>
                    <a:p>
                      <a:pPr indent="0" algn="ctr">
                        <a:buNone/>
                      </a:pPr>
                      <a:r>
                        <a:rPr lang="en-US" sz="1400" b="1">
                          <a:solidFill>
                            <a:srgbClr val="FFFFFF"/>
                          </a:solidFill>
                          <a:latin typeface="宋体" panose="02010600030101010101" pitchFamily="2" charset="-122"/>
                        </a:rPr>
                        <a:t>项目名称</a:t>
                      </a:r>
                      <a:endParaRPr lang="en-US" altLang="en-US" sz="1400" b="1">
                        <a:solidFill>
                          <a:srgbClr val="FFFFFF"/>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254061"/>
                    </a:solidFill>
                  </a:tcPr>
                </a:tc>
                <a:tc>
                  <a:txBody>
                    <a:bodyPr/>
                    <a:lstStyle/>
                    <a:p>
                      <a:pPr indent="0" algn="ctr">
                        <a:buNone/>
                      </a:pPr>
                      <a:r>
                        <a:rPr lang="en-US" sz="1400" b="1">
                          <a:solidFill>
                            <a:srgbClr val="FFFFFF"/>
                          </a:solidFill>
                          <a:latin typeface="宋体" panose="02010600030101010101" pitchFamily="2" charset="-122"/>
                        </a:rPr>
                        <a:t>规模t/d</a:t>
                      </a:r>
                      <a:endParaRPr lang="en-US" altLang="en-US" sz="1400" b="1">
                        <a:solidFill>
                          <a:srgbClr val="FFFFFF"/>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254061"/>
                    </a:solidFill>
                  </a:tcPr>
                </a:tc>
                <a:tc>
                  <a:txBody>
                    <a:bodyPr/>
                    <a:lstStyle/>
                    <a:p>
                      <a:pPr indent="0" algn="ctr">
                        <a:buNone/>
                      </a:pPr>
                      <a:r>
                        <a:rPr lang="en-US" sz="1400" b="1">
                          <a:solidFill>
                            <a:srgbClr val="FFFFFF"/>
                          </a:solidFill>
                          <a:latin typeface="宋体" panose="02010600030101010101" pitchFamily="2" charset="-122"/>
                        </a:rPr>
                        <a:t>省份</a:t>
                      </a:r>
                      <a:endParaRPr lang="en-US" altLang="en-US" sz="1400" b="1">
                        <a:solidFill>
                          <a:srgbClr val="FFFFFF"/>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254061"/>
                    </a:solidFill>
                  </a:tcPr>
                </a:tc>
                <a:tc>
                  <a:txBody>
                    <a:bodyPr/>
                    <a:lstStyle/>
                    <a:p>
                      <a:pPr indent="0" algn="ctr">
                        <a:buNone/>
                      </a:pPr>
                      <a:r>
                        <a:rPr lang="en-US" sz="1400" b="1">
                          <a:solidFill>
                            <a:srgbClr val="FFFFFF"/>
                          </a:solidFill>
                          <a:latin typeface="宋体" panose="02010600030101010101" pitchFamily="2" charset="-122"/>
                        </a:rPr>
                        <a:t>城市</a:t>
                      </a:r>
                      <a:endParaRPr lang="en-US" altLang="en-US" sz="1400" b="1">
                        <a:solidFill>
                          <a:srgbClr val="FFFFFF"/>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254061"/>
                    </a:solidFill>
                  </a:tcPr>
                </a:tc>
              </a:tr>
              <a:tr h="447040">
                <a:tc>
                  <a:txBody>
                    <a:bodyPr/>
                    <a:lstStyle/>
                    <a:p>
                      <a:pPr indent="0" algn="ctr">
                        <a:buNone/>
                      </a:pPr>
                      <a:r>
                        <a:rPr lang="en-US" sz="1400" b="0">
                          <a:solidFill>
                            <a:srgbClr val="000000"/>
                          </a:solidFill>
                          <a:latin typeface="宋体" panose="02010600030101010101" pitchFamily="2" charset="-122"/>
                        </a:rPr>
                        <a:t>1</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粤海食品（佛山）有限公司－屠宰污水处理站、牛羊车间、回用水等环保设施技术改造工程项目</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4200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广东</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佛山</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2</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dirty="0">
                          <a:solidFill>
                            <a:srgbClr val="000000"/>
                          </a:solidFill>
                          <a:latin typeface="Arial" panose="020B0604020202020204" pitchFamily="34" charset="0"/>
                          <a:ea typeface="宋体" panose="02010600030101010101" pitchFamily="2" charset="-122"/>
                        </a:rPr>
                        <a:t>海丰县海崇畜牧发展有限公司－屠宰污水处理项目</a:t>
                      </a:r>
                      <a:endParaRPr lang="zh-CN" altLang="en-US" sz="1400" b="0" dirty="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1500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广东</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汕尾</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3</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安顺越秀农牧有限公司－安顺项目污水处理及臭气设备采购安装工程</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650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贵州</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安顺</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4</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广州花都越秀农牧有限公司－污泥干化机及臭气设备采购安装工程合同</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1100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广东</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广州</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5</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徐州温氏畜牧有限公司-徐州温氏畜牧有限公司王集二场污水处理项目工程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960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江苏</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徐州</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6</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江苏淮阴温氏畜牧有限公司-江苏淮阴温氏畜牧有限公司淮阴一场污水处理项目工程</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江苏</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淮阴</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7</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咸宁畜牧有限公司九彬猪场污水处理工程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500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湖北</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咸宁</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8</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内蒙古康健肉类食品有限公司-康健公司</a:t>
                      </a:r>
                      <a:r>
                        <a:rPr lang="zh-CN" altLang="en-US" sz="1400" b="0">
                          <a:solidFill>
                            <a:srgbClr val="000000"/>
                          </a:solidFill>
                          <a:latin typeface="宋体" panose="02010600030101010101" pitchFamily="2" charset="-122"/>
                        </a:rPr>
                        <a:t>屠宰污水处理</a:t>
                      </a:r>
                      <a:r>
                        <a:rPr lang="en-US" sz="1400" b="0">
                          <a:solidFill>
                            <a:srgbClr val="000000"/>
                          </a:solidFill>
                          <a:latin typeface="宋体" panose="02010600030101010101" pitchFamily="2" charset="-122"/>
                        </a:rPr>
                        <a:t>系统扩容升级工程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250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内蒙</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赤峰</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9</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东阿县新希望六和种猪繁育有限公司-山东省聊城市东阿县大桥镇赵庄村48000育肥项目污水处理工程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450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山东</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聊城</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10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青岛新航工程管理有限公司-陕西渭南三高村36000头育肥场项目污水处理工程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360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陕西</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渭南</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11</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宋体" panose="02010600030101010101" pitchFamily="2" charset="-122"/>
                        </a:rPr>
                        <a:t>青岛新航工程管理有限公司-青岛新航石家庄辛集猪场项目污水处理系统工程</a:t>
                      </a:r>
                      <a:endParaRPr lang="zh-CN" altLang="en-US" sz="1400" b="0">
                        <a:solidFill>
                          <a:srgbClr val="000000"/>
                        </a:solidFill>
                        <a:latin typeface="Arial" panose="020B0604020202020204" pitchFamily="34" charset="0"/>
                        <a:ea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1276</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河北</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石家庄</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400" b="0">
                          <a:solidFill>
                            <a:srgbClr val="000000"/>
                          </a:solidFill>
                          <a:latin typeface="宋体" panose="02010600030101010101" pitchFamily="2" charset="-122"/>
                        </a:rPr>
                        <a:t>12</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沧县温氏畜牧有限公司-沧县温氏畜牧有限公司曹庄猪场污水处理系统工程</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300</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河北</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rPr>
                        <a:t>沧县</a:t>
                      </a:r>
                      <a:endParaRPr lang="en-US" altLang="en-US" sz="14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357430"/>
            <a:ext cx="12190413" cy="18573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01" name="矩形 45"/>
          <p:cNvSpPr/>
          <p:nvPr/>
        </p:nvSpPr>
        <p:spPr>
          <a:xfrm>
            <a:off x="-1" y="2430844"/>
            <a:ext cx="12190413" cy="1346844"/>
          </a:xfrm>
          <a:prstGeom prst="rect">
            <a:avLst/>
          </a:prstGeom>
          <a:noFill/>
          <a:ln w="9525">
            <a:noFill/>
          </a:ln>
        </p:spPr>
        <p:txBody>
          <a:bodyPr wrap="square">
            <a:spAutoFit/>
          </a:bodyPr>
          <a:lstStyle/>
          <a:p>
            <a:pPr algn="ctr">
              <a:lnSpc>
                <a:spcPct val="200000"/>
              </a:lnSpc>
            </a:pPr>
            <a:r>
              <a:rPr lang="zh-CN" altLang="en-US"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rPr>
              <a:t>新技术介绍</a:t>
            </a:r>
            <a:endParaRPr lang="en-US" altLang="zh-CN" sz="4800" spc="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站酷高端黑" charset="-122"/>
              <a:ea typeface="站酷高端黑" charset="-122"/>
            </a:endParaRPr>
          </a:p>
        </p:txBody>
      </p:sp>
      <p:pic>
        <p:nvPicPr>
          <p:cNvPr id="4119"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pic>
        <p:nvPicPr>
          <p:cNvPr id="4120" name="Picture 8"/>
          <p:cNvPicPr>
            <a:picLocks noChangeAspect="1"/>
          </p:cNvPicPr>
          <p:nvPr/>
        </p:nvPicPr>
        <p:blipFill>
          <a:blip r:embed="rId2"/>
          <a:stretch>
            <a:fillRect/>
          </a:stretch>
        </p:blipFill>
        <p:spPr>
          <a:xfrm>
            <a:off x="9713913" y="71438"/>
            <a:ext cx="2476500" cy="571500"/>
          </a:xfrm>
          <a:prstGeom prst="rect">
            <a:avLst/>
          </a:prstGeom>
          <a:noFill/>
          <a:ln w="9525">
            <a:noFill/>
          </a:ln>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E5NDc0ZDA0YzYxMDIxMWUyMDJjYTczMTdiNTYwMT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914*593"/>
  <p:tag name="TABLE_ENDDRAG_RECT" val="32*78*914*593"/>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3584</TotalTime>
  <Words>1875</Words>
  <Application>WPS 演示</Application>
  <PresentationFormat>自定义</PresentationFormat>
  <Paragraphs>213</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600</cp:revision>
  <dcterms:created xsi:type="dcterms:W3CDTF">2022-10-31T03:26:00Z</dcterms:created>
  <dcterms:modified xsi:type="dcterms:W3CDTF">2024-01-15T02:34:37Z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D06D4870375F48318DECFF9C499F34D9_13</vt:lpwstr>
  </property>
</Properties>
</file>