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2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722" r:id="rId3"/>
    <p:sldId id="258" r:id="rId4"/>
    <p:sldId id="260" r:id="rId5"/>
    <p:sldId id="4716" r:id="rId7"/>
    <p:sldId id="4764" r:id="rId8"/>
    <p:sldId id="4776" r:id="rId9"/>
    <p:sldId id="301" r:id="rId10"/>
    <p:sldId id="268" r:id="rId11"/>
    <p:sldId id="4789" r:id="rId12"/>
    <p:sldId id="4717" r:id="rId13"/>
    <p:sldId id="4759" r:id="rId14"/>
    <p:sldId id="4738" r:id="rId15"/>
    <p:sldId id="4780" r:id="rId16"/>
    <p:sldId id="4777" r:id="rId17"/>
    <p:sldId id="4779" r:id="rId18"/>
    <p:sldId id="4740" r:id="rId19"/>
    <p:sldId id="4760" r:id="rId20"/>
    <p:sldId id="4781" r:id="rId21"/>
    <p:sldId id="4800" r:id="rId22"/>
    <p:sldId id="4801" r:id="rId23"/>
    <p:sldId id="4751"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a:srgbClr val="00B0F0"/>
    <a:srgbClr val="5B9BD5"/>
    <a:srgbClr val="48A5D9"/>
    <a:srgbClr val="44546A"/>
    <a:srgbClr val="A5A5A5"/>
    <a:srgbClr val="ED7D31"/>
    <a:srgbClr val="C55A11"/>
    <a:srgbClr val="AB4E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1" autoAdjust="0"/>
    <p:restoredTop sz="95156" autoAdjust="0"/>
  </p:normalViewPr>
  <p:slideViewPr>
    <p:cSldViewPr snapToGrid="0">
      <p:cViewPr varScale="1">
        <p:scale>
          <a:sx n="69" d="100"/>
          <a:sy n="69" d="100"/>
        </p:scale>
        <p:origin x="48" y="3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30.xml"/><Relationship Id="rId3" Type="http://schemas.openxmlformats.org/officeDocument/2006/relationships/slide" Target="slides/slide1.xml"/><Relationship Id="rId29" Type="http://schemas.openxmlformats.org/officeDocument/2006/relationships/customXml" Target="../customXml/item1.xml"/><Relationship Id="rId28" Type="http://schemas.openxmlformats.org/officeDocument/2006/relationships/customXmlProps" Target="../customXml/itemProps29.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2470E-4B48-49CB-9DCE-1988EDB8E77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DF2DF-CAC6-4D99-A0BE-6302D32A62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8AECE9-5176-4E57-B4C4-570EB4C2C33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
            <a:alphaModFix amt="83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D8C14-53A9-495C-A4B2-B2D7D3668BC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69FA6-84C7-4795-991C-59F00CDB28C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sv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tags" Target="../tags/tag28.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83000"/>
          </a:blip>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14500" y="2515235"/>
            <a:ext cx="10281920" cy="1322070"/>
          </a:xfrm>
          <a:prstGeom prst="rect">
            <a:avLst/>
          </a:prstGeom>
          <a:noFill/>
        </p:spPr>
        <p:txBody>
          <a:bodyPr wrap="square" rtlCol="0">
            <a:spAutoFit/>
            <a:scene3d>
              <a:camera prst="orthographicFront"/>
              <a:lightRig rig="threePt" dir="t"/>
            </a:scene3d>
          </a:bodyPr>
          <a:p>
            <a:pPr algn="ctr"/>
            <a:r>
              <a:rPr lang="zh-CN" altLang="en-US" sz="4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Arial" panose="020B0604020202020204" pitchFamily="34" charset="0"/>
                <a:sym typeface="+mn-ea"/>
              </a:rPr>
              <a:t>广东合溢再生资源环境科技有限公司</a:t>
            </a:r>
            <a:endParaRPr lang="zh-CN" altLang="en-US" sz="4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Arial" panose="020B0604020202020204" pitchFamily="34" charset="0"/>
              <a:sym typeface="+mn-ea"/>
            </a:endParaRPr>
          </a:p>
          <a:p>
            <a:pPr algn="ctr"/>
            <a:endParaRPr lang="en-US" altLang="zh-CN" dirty="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a:p>
            <a:pPr algn="ctr"/>
            <a:r>
              <a:rPr lang="en-US" altLang="zh-CN" dirty="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GUANGDONG HEYI  RENEWABLE RESOURCES ENVIRONMENTAL TECHNOLOGY CO.,LTD</a:t>
            </a: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3" name="图片 2" descr="公司logo"/>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40995" y="830580"/>
            <a:ext cx="2165985" cy="2136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 name="任意多边形 13"/>
          <p:cNvSpPr/>
          <p:nvPr/>
        </p:nvSpPr>
        <p:spPr>
          <a:xfrm flipH="1">
            <a:off x="0" y="2760518"/>
            <a:ext cx="5811983" cy="1336964"/>
          </a:xfrm>
          <a:custGeom>
            <a:avLst/>
            <a:gdLst>
              <a:gd name="connsiteX0" fmla="*/ 659822 w 5604839"/>
              <a:gd name="connsiteY0" fmla="*/ 0 h 1336964"/>
              <a:gd name="connsiteX1" fmla="*/ 672283 w 5604839"/>
              <a:gd name="connsiteY1" fmla="*/ 0 h 1336964"/>
              <a:gd name="connsiteX2" fmla="*/ 5604839 w 5604839"/>
              <a:gd name="connsiteY2" fmla="*/ 0 h 1336964"/>
              <a:gd name="connsiteX3" fmla="*/ 5604839 w 5604839"/>
              <a:gd name="connsiteY3" fmla="*/ 1336963 h 1336964"/>
              <a:gd name="connsiteX4" fmla="*/ 672293 w 5604839"/>
              <a:gd name="connsiteY4" fmla="*/ 1336963 h 1336964"/>
              <a:gd name="connsiteX5" fmla="*/ 672283 w 5604839"/>
              <a:gd name="connsiteY5" fmla="*/ 1336964 h 1336964"/>
              <a:gd name="connsiteX6" fmla="*/ 672273 w 5604839"/>
              <a:gd name="connsiteY6" fmla="*/ 1336963 h 1336964"/>
              <a:gd name="connsiteX7" fmla="*/ 659822 w 5604839"/>
              <a:gd name="connsiteY7" fmla="*/ 1336963 h 1336964"/>
              <a:gd name="connsiteX8" fmla="*/ 659822 w 5604839"/>
              <a:gd name="connsiteY8" fmla="*/ 1335715 h 1336964"/>
              <a:gd name="connsiteX9" fmla="*/ 536795 w 5604839"/>
              <a:gd name="connsiteY9" fmla="*/ 1323383 h 1336964"/>
              <a:gd name="connsiteX10" fmla="*/ 0 w 5604839"/>
              <a:gd name="connsiteY10" fmla="*/ 668482 h 1336964"/>
              <a:gd name="connsiteX11" fmla="*/ 536795 w 5604839"/>
              <a:gd name="connsiteY11" fmla="*/ 13581 h 1336964"/>
              <a:gd name="connsiteX12" fmla="*/ 659822 w 5604839"/>
              <a:gd name="connsiteY12" fmla="*/ 1249 h 133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39" h="1336964">
                <a:moveTo>
                  <a:pt x="659822" y="0"/>
                </a:moveTo>
                <a:lnTo>
                  <a:pt x="672283" y="0"/>
                </a:lnTo>
                <a:lnTo>
                  <a:pt x="5604839" y="0"/>
                </a:lnTo>
                <a:lnTo>
                  <a:pt x="5604839" y="1336963"/>
                </a:lnTo>
                <a:lnTo>
                  <a:pt x="672293" y="1336963"/>
                </a:lnTo>
                <a:lnTo>
                  <a:pt x="672283" y="1336964"/>
                </a:lnTo>
                <a:lnTo>
                  <a:pt x="672273" y="1336963"/>
                </a:lnTo>
                <a:lnTo>
                  <a:pt x="659822" y="1336963"/>
                </a:lnTo>
                <a:lnTo>
                  <a:pt x="659822" y="1335715"/>
                </a:lnTo>
                <a:lnTo>
                  <a:pt x="536795" y="1323383"/>
                </a:lnTo>
                <a:cubicBezTo>
                  <a:pt x="230446" y="1261049"/>
                  <a:pt x="0" y="991525"/>
                  <a:pt x="0" y="668482"/>
                </a:cubicBezTo>
                <a:cubicBezTo>
                  <a:pt x="0" y="345439"/>
                  <a:pt x="230446" y="75915"/>
                  <a:pt x="536795" y="13581"/>
                </a:cubicBezTo>
                <a:lnTo>
                  <a:pt x="659822" y="124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custDataLst>
              <p:tags r:id="rId1"/>
            </p:custDataLst>
          </p:nvPr>
        </p:nvSpPr>
        <p:spPr>
          <a:xfrm>
            <a:off x="5939870" y="3229064"/>
            <a:ext cx="937757" cy="615233"/>
          </a:xfrm>
          <a:prstGeom prst="rect">
            <a:avLst/>
          </a:prstGeom>
          <a:noFill/>
        </p:spPr>
        <p:txBody>
          <a:bodyPr wrap="none" lIns="0" tIns="0" rIns="0" bIns="0">
            <a:spAutoFit/>
          </a:bodyPr>
          <a:lstStyle/>
          <a:p>
            <a:pPr>
              <a:defRPr/>
            </a:pPr>
            <a:r>
              <a:rPr lang="en-US" altLang="zh-CN" sz="3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P</a:t>
            </a:r>
            <a:r>
              <a:rPr lang="en-US" altLang="zh-CN" sz="4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art</a:t>
            </a:r>
            <a:endParaRPr lang="zh-CN" altLang="en-US" sz="1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6096000" y="3067481"/>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章 节</a:t>
            </a:r>
            <a:endParaRPr lang="zh-CN" altLang="en-US" sz="21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3"/>
            </p:custDataLst>
          </p:nvPr>
        </p:nvSpPr>
        <p:spPr bwMode="auto">
          <a:xfrm>
            <a:off x="7008003" y="2731264"/>
            <a:ext cx="1442703" cy="147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9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887402" y="3166541"/>
            <a:ext cx="4037177" cy="52451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379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产品</a:t>
            </a:r>
            <a:r>
              <a:rPr lang="en-US" altLang="zh-CN" sz="379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79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再生</a:t>
            </a:r>
            <a:r>
              <a:rPr lang="zh-CN" altLang="en-US" sz="379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活性炭</a:t>
            </a:r>
            <a:endParaRPr lang="zh-CN" altLang="en-US" sz="379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0205" y="320675"/>
            <a:ext cx="11452225" cy="5123180"/>
          </a:xfrm>
          <a:prstGeom prst="rect">
            <a:avLst/>
          </a:prstGeom>
          <a:noFill/>
        </p:spPr>
        <p:txBody>
          <a:bodyPr wrap="square" rtlCol="0">
            <a:spAutoFit/>
          </a:bodyPr>
          <a:p>
            <a:r>
              <a:rPr lang="en-US" altLang="zh-CN" sz="3600" b="1">
                <a:ln w="13462">
                  <a:solidFill>
                    <a:schemeClr val="bg1"/>
                  </a:solidFill>
                  <a:prstDash val="solid"/>
                </a:ln>
                <a:solidFill>
                  <a:schemeClr val="tx1">
                    <a:lumMod val="85000"/>
                    <a:lumOff val="15000"/>
                  </a:schemeClr>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rPr>
              <a:t> </a:t>
            </a:r>
            <a:r>
              <a:rPr lang="zh-CN" altLang="en-US" sz="3600" b="1">
                <a:ln w="13462">
                  <a:solidFill>
                    <a:schemeClr val="bg1"/>
                  </a:solidFill>
                  <a:prstDash val="solid"/>
                </a:ln>
                <a:solidFill>
                  <a:schemeClr val="tx1">
                    <a:lumMod val="85000"/>
                    <a:lumOff val="15000"/>
                  </a:schemeClr>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rPr>
              <a:t>活性炭介绍</a:t>
            </a:r>
            <a:endParaRPr lang="zh-CN" altLang="en-US" sz="3600" b="1">
              <a:ln w="13462">
                <a:solidFill>
                  <a:schemeClr val="bg1"/>
                </a:solidFill>
                <a:prstDash val="solid"/>
              </a:ln>
              <a:solidFill>
                <a:schemeClr val="tx1">
                  <a:lumMod val="85000"/>
                  <a:lumOff val="15000"/>
                </a:schemeClr>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endParaRPr>
          </a:p>
          <a:p>
            <a:endParaRPr lang="zh-CN" altLang="en-US"/>
          </a:p>
          <a:p>
            <a:pPr fontAlgn="auto">
              <a:lnSpc>
                <a:spcPct val="150000"/>
              </a:lnSpc>
            </a:pPr>
            <a:r>
              <a:rPr lang="en-US" altLang="zh-CN"/>
              <a:t>   </a:t>
            </a:r>
            <a:r>
              <a:rPr lang="en-US" altLang="zh-CN" sz="2000">
                <a:cs typeface="+mn-lt"/>
              </a:rPr>
              <a:t> </a:t>
            </a:r>
            <a:r>
              <a:rPr lang="zh-CN" altLang="en-US">
                <a:ea typeface="微软雅黑" panose="020B0503020204020204" pitchFamily="34" charset="-122"/>
                <a:cs typeface="+mn-lt"/>
              </a:rPr>
              <a:t>活性炭是一种孔隙发达、比表面积大、吸附能力强的功能型碳材料，且在使用失效以后可循环再生，因此在工业、农业和人们日常生活的许多领域被广泛应用于脱色精制、水处理、饮用水深度净化、有毒有害气体脱除、催化剂和催化剂载体等方面。</a:t>
            </a:r>
            <a:endParaRPr lang="zh-CN" altLang="en-US">
              <a:ea typeface="微软雅黑" panose="020B0503020204020204" pitchFamily="34" charset="-122"/>
              <a:cs typeface="+mn-lt"/>
            </a:endParaRPr>
          </a:p>
          <a:p>
            <a:pPr fontAlgn="auto">
              <a:lnSpc>
                <a:spcPct val="150000"/>
              </a:lnSpc>
            </a:pPr>
            <a:r>
              <a:rPr lang="en-US" altLang="zh-CN">
                <a:ea typeface="微软雅黑" panose="020B0503020204020204" pitchFamily="34" charset="-122"/>
                <a:cs typeface="+mn-lt"/>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在VOCs净化工艺中，活性炭吸附技术简单有效、成本低、适应范围广，是目前VOCs净化的主流技术之一。</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ea typeface="微软雅黑" panose="020B0503020204020204" pitchFamily="34" charset="-122"/>
                <a:cs typeface="+mn-lt"/>
              </a:rPr>
              <a:t> </a:t>
            </a:r>
            <a:r>
              <a:rPr lang="en-US" altLang="zh-CN">
                <a:ea typeface="微软雅黑" panose="020B0503020204020204" pitchFamily="34" charset="-122"/>
                <a:cs typeface="+mn-lt"/>
              </a:rPr>
              <a:t>   </a:t>
            </a:r>
            <a:r>
              <a:rPr lang="zh-CN" altLang="en-US">
                <a:ea typeface="微软雅黑" panose="020B0503020204020204" pitchFamily="34" charset="-122"/>
                <a:cs typeface="+mn-lt"/>
              </a:rPr>
              <a:t>公司主要利用高温再生法对回收废活性炭进行再生利用。根据用途划分，主要回收有溶剂回收用、工业废气净化用、净化水用三大类。其中溶剂回收用、工业废气净化用两类活性炭混合得到的混合炭统称为气相吸附炭，净化水产生的废活性炭称为废水处理炭。</a:t>
            </a:r>
            <a:endParaRPr lang="zh-CN" altLang="en-US">
              <a:ea typeface="微软雅黑" panose="020B0503020204020204" pitchFamily="34" charset="-122"/>
              <a:cs typeface="+mn-lt"/>
            </a:endParaRPr>
          </a:p>
          <a:p>
            <a:pPr fontAlgn="auto">
              <a:lnSpc>
                <a:spcPct val="150000"/>
              </a:lnSpc>
            </a:pPr>
            <a:r>
              <a:rPr lang="en-US" altLang="zh-CN">
                <a:ea typeface="微软雅黑" panose="020B0503020204020204" pitchFamily="34" charset="-122"/>
                <a:cs typeface="+mn-lt"/>
              </a:rPr>
              <a:t>    </a:t>
            </a:r>
            <a:r>
              <a:rPr lang="zh-CN" altLang="en-US">
                <a:ea typeface="微软雅黑" panose="020B0503020204020204" pitchFamily="34" charset="-122"/>
                <a:cs typeface="+mn-lt"/>
              </a:rPr>
              <a:t>根据实验数据表明，气相吸附炭和废水处理炭经过分批再生处理后，吸附的有机污染物被去除，微孔结构基本恢复，各项性能指标（如四氯化碳吸附值、碘吸附值、亚甲蓝吸附值等）均接近新的活性炭，且不具有毒性，可符合国家环保政策的相关技术指标。</a:t>
            </a:r>
            <a:endParaRPr lang="zh-CN" altLang="en-US">
              <a:ea typeface="微软雅黑" panose="020B0503020204020204" pitchFamily="34" charset="-122"/>
              <a:cs typeface="+mn-lt"/>
            </a:endParaRPr>
          </a:p>
        </p:txBody>
      </p:sp>
      <p:pic>
        <p:nvPicPr>
          <p:cNvPr id="2" name="图片 1" descr="343435383138313b333634393132353bcff2d3d2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16585" y="1315085"/>
            <a:ext cx="241300" cy="241300"/>
          </a:xfrm>
          <a:prstGeom prst="rect">
            <a:avLst/>
          </a:prstGeom>
        </p:spPr>
      </p:pic>
      <p:pic>
        <p:nvPicPr>
          <p:cNvPr id="3" name="图片 2" descr="343435383138313b333634393132353bcff2d3d2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16585" y="2595245"/>
            <a:ext cx="254000" cy="254000"/>
          </a:xfrm>
          <a:prstGeom prst="rect">
            <a:avLst/>
          </a:prstGeom>
        </p:spPr>
      </p:pic>
      <p:pic>
        <p:nvPicPr>
          <p:cNvPr id="5" name="图片 4" descr="343435383138313b333634393132353bcff2d3d2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17220" y="2975610"/>
            <a:ext cx="267970" cy="267970"/>
          </a:xfrm>
          <a:prstGeom prst="rect">
            <a:avLst/>
          </a:prstGeom>
        </p:spPr>
      </p:pic>
      <p:pic>
        <p:nvPicPr>
          <p:cNvPr id="6" name="图片 5" descr="343435383138313b333634393132353bcff2d3d2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89280" y="4234180"/>
            <a:ext cx="268605" cy="2686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p:nvPr/>
        </p:nvSpPr>
        <p:spPr>
          <a:xfrm>
            <a:off x="0" y="0"/>
            <a:ext cx="12192000" cy="1218866"/>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latin typeface="微软雅黑" panose="020B0503020204020204" pitchFamily="34" charset="-122"/>
              <a:ea typeface="微软雅黑" panose="020B0503020204020204" pitchFamily="34" charset="-122"/>
              <a:cs typeface="+mn-ea"/>
              <a:sym typeface="+mn-lt"/>
            </a:endParaRPr>
          </a:p>
        </p:txBody>
      </p:sp>
      <p:sp>
        <p:nvSpPr>
          <p:cNvPr id="53" name="标题 5"/>
          <p:cNvSpPr txBox="1"/>
          <p:nvPr>
            <p:custDataLst>
              <p:tags r:id="rId1"/>
            </p:custDataLst>
          </p:nvPr>
        </p:nvSpPr>
        <p:spPr>
          <a:xfrm>
            <a:off x="330200" y="720725"/>
            <a:ext cx="6682105" cy="497840"/>
          </a:xfrm>
          <a:prstGeom prst="rect">
            <a:avLst/>
          </a:prstGeom>
          <a:noFill/>
        </p:spPr>
        <p:txBody>
          <a:bodyPr wrap="square" lIns="0" tIns="0" rIns="0" bIns="0" anchor="t" anchorCtr="0">
            <a:spAutoFit/>
            <a:scene3d>
              <a:camera prst="orthographicFront"/>
              <a:lightRig rig="threePt" dir="t"/>
            </a:scene3d>
          </a:bodyPr>
          <a:lstStyle>
            <a:lvl1pPr algn="ctr">
              <a:lnSpc>
                <a:spcPct val="90000"/>
              </a:lnSpc>
              <a:spcBef>
                <a:spcPct val="0"/>
              </a:spcBef>
              <a:buNone/>
              <a:defRPr sz="4000">
                <a:latin typeface="+mj-lt"/>
                <a:ea typeface="+mj-ea"/>
                <a:cs typeface="+mj-cs"/>
              </a:defRPr>
            </a:lvl1pPr>
          </a:lstStyle>
          <a:p>
            <a:pPr>
              <a:defRPr/>
            </a:pPr>
            <a:r>
              <a:rPr lang="zh-CN" altLang="en-US" sz="3600" b="1" kern="0" dirty="0">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sym typeface="Arial" panose="020B0604020202020204" pitchFamily="34" charset="0"/>
              </a:rPr>
              <a:t>回收可处置废活性炭类别及代码</a:t>
            </a:r>
            <a:endParaRPr lang="zh-CN" altLang="en-US" sz="3600" b="1" kern="0" dirty="0">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3" name="表格 2"/>
          <p:cNvGraphicFramePr/>
          <p:nvPr>
            <p:custDataLst>
              <p:tags r:id="rId2"/>
            </p:custDataLst>
          </p:nvPr>
        </p:nvGraphicFramePr>
        <p:xfrm>
          <a:off x="330200" y="1601470"/>
          <a:ext cx="11483975" cy="4419600"/>
        </p:xfrm>
        <a:graphic>
          <a:graphicData uri="http://schemas.openxmlformats.org/drawingml/2006/table">
            <a:tbl>
              <a:tblPr firstRow="1" bandRow="1">
                <a:tableStyleId>{74C1A8A3-306A-4EB7-A6B1-4F7E0EB9C5D6}</a:tableStyleId>
              </a:tblPr>
              <a:tblGrid>
                <a:gridCol w="826770"/>
                <a:gridCol w="2319020"/>
                <a:gridCol w="1901825"/>
                <a:gridCol w="6436360"/>
              </a:tblGrid>
              <a:tr h="432435">
                <a:tc>
                  <a:txBody>
                    <a:bodyPr/>
                    <a:p>
                      <a:pPr algn="ctr">
                        <a:buNone/>
                      </a:pPr>
                      <a:r>
                        <a:rPr lang="zh-CN" altLang="en-US" sz="2000"/>
                        <a:t>序号</a:t>
                      </a:r>
                      <a:endParaRPr lang="zh-CN" altLang="en-US" sz="2000"/>
                    </a:p>
                  </a:txBody>
                  <a:tcPr>
                    <a:lnR w="12700">
                      <a:solidFill>
                        <a:schemeClr val="tx1"/>
                      </a:solidFill>
                      <a:prstDash val="solid"/>
                    </a:lnR>
                    <a:lnB w="12700" cmpd="sng">
                      <a:solidFill>
                        <a:schemeClr val="tx1"/>
                      </a:solidFill>
                      <a:prstDash val="solid"/>
                    </a:lnB>
                  </a:tcPr>
                </a:tc>
                <a:tc>
                  <a:txBody>
                    <a:bodyPr/>
                    <a:p>
                      <a:pPr algn="ctr">
                        <a:buNone/>
                      </a:pPr>
                      <a:r>
                        <a:rPr lang="zh-CN" altLang="en-US" sz="2000"/>
                        <a:t>废物类别</a:t>
                      </a:r>
                      <a:endParaRPr lang="zh-CN" altLang="en-US" sz="2000"/>
                    </a:p>
                  </a:txBody>
                  <a:tcPr>
                    <a:lnL w="12700">
                      <a:solidFill>
                        <a:schemeClr val="tx1"/>
                      </a:solidFill>
                      <a:prstDash val="solid"/>
                    </a:lnL>
                    <a:lnR w="12700">
                      <a:solidFill>
                        <a:schemeClr val="tx1"/>
                      </a:solidFill>
                      <a:prstDash val="solid"/>
                    </a:lnR>
                    <a:lnB w="12700" cmpd="sng">
                      <a:solidFill>
                        <a:schemeClr val="tx1"/>
                      </a:solidFill>
                      <a:prstDash val="solid"/>
                    </a:lnB>
                  </a:tcPr>
                </a:tc>
                <a:tc>
                  <a:txBody>
                    <a:bodyPr/>
                    <a:p>
                      <a:pPr algn="ctr">
                        <a:buNone/>
                      </a:pPr>
                      <a:r>
                        <a:rPr lang="zh-CN" altLang="en-US" sz="2000"/>
                        <a:t>收集废物代码</a:t>
                      </a:r>
                      <a:endParaRPr lang="zh-CN" altLang="en-US" sz="2000"/>
                    </a:p>
                  </a:txBody>
                  <a:tcPr>
                    <a:lnL w="12700">
                      <a:solidFill>
                        <a:schemeClr val="tx1"/>
                      </a:solidFill>
                      <a:prstDash val="solid"/>
                    </a:lnL>
                    <a:lnR w="12700">
                      <a:solidFill>
                        <a:schemeClr val="tx1"/>
                      </a:solidFill>
                      <a:prstDash val="solid"/>
                    </a:lnR>
                    <a:lnB w="12700" cmpd="sng">
                      <a:solidFill>
                        <a:schemeClr val="tx1"/>
                      </a:solidFill>
                      <a:prstDash val="solid"/>
                    </a:lnB>
                  </a:tcPr>
                </a:tc>
                <a:tc>
                  <a:txBody>
                    <a:bodyPr/>
                    <a:p>
                      <a:pPr algn="ctr">
                        <a:buNone/>
                      </a:pPr>
                      <a:r>
                        <a:rPr lang="zh-CN" altLang="en-US" sz="2000"/>
                        <a:t>危险废物</a:t>
                      </a:r>
                      <a:endParaRPr lang="zh-CN" altLang="en-US" sz="2000"/>
                    </a:p>
                  </a:txBody>
                  <a:tcPr>
                    <a:lnL w="12700">
                      <a:solidFill>
                        <a:schemeClr val="tx1"/>
                      </a:solidFill>
                      <a:prstDash val="solid"/>
                    </a:lnL>
                    <a:lnB w="12700" cmpd="sng">
                      <a:solidFill>
                        <a:schemeClr val="tx1"/>
                      </a:solidFill>
                      <a:prstDash val="solid"/>
                    </a:lnB>
                  </a:tcPr>
                </a:tc>
              </a:tr>
              <a:tr h="1096010">
                <a:tc>
                  <a:txBody>
                    <a:bodyPr/>
                    <a:p>
                      <a:pPr algn="ctr">
                        <a:buNone/>
                      </a:pPr>
                      <a:r>
                        <a:rPr lang="en-US" altLang="zh-CN" sz="2000"/>
                        <a:t>1</a:t>
                      </a:r>
                      <a:endParaRPr lang="en-US" altLang="zh-CN" sz="2000"/>
                    </a:p>
                  </a:txBody>
                  <a:tcPr anchor="ctr" anchorCtr="0">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t>HW06</a:t>
                      </a:r>
                      <a:r>
                        <a:rPr lang="en-US" altLang="zh-CN" sz="2000"/>
                        <a:t>  </a:t>
                      </a:r>
                      <a:endParaRPr lang="en-US" altLang="zh-CN" sz="2000"/>
                    </a:p>
                    <a:p>
                      <a:pPr algn="ctr">
                        <a:buNone/>
                      </a:pPr>
                      <a:r>
                        <a:rPr lang="zh-CN" altLang="en-US" sz="2000"/>
                        <a:t>废有机溶剂与含有机溶剂废物</a:t>
                      </a:r>
                      <a:endParaRPr lang="zh-CN" altLang="en-US" sz="20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t>900-405-06</a:t>
                      </a:r>
                      <a:endParaRPr lang="en-US" altLang="zh-CN" sz="20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t>900-401-06、900-402-06、900-404-06 中所列废有机溶剂再生处理过程中产生的废活性炭</a:t>
                      </a:r>
                      <a:endParaRPr lang="zh-CN" altLang="en-US" sz="2000"/>
                    </a:p>
                  </a:txBody>
                  <a:tcPr anchor="ctr" anchorCtr="0">
                    <a:lnL w="12700">
                      <a:solidFill>
                        <a:schemeClr val="tx1"/>
                      </a:solidFill>
                      <a:prstDash val="solid"/>
                    </a:lnL>
                    <a:lnT w="12700">
                      <a:solidFill>
                        <a:schemeClr val="tx1"/>
                      </a:solidFill>
                      <a:prstDash val="solid"/>
                    </a:lnT>
                    <a:lnB w="12700">
                      <a:solidFill>
                        <a:schemeClr val="tx1"/>
                      </a:solidFill>
                      <a:prstDash val="solid"/>
                    </a:lnB>
                  </a:tcPr>
                </a:tc>
              </a:tr>
              <a:tr h="1097915">
                <a:tc>
                  <a:txBody>
                    <a:bodyPr/>
                    <a:p>
                      <a:pPr algn="ctr">
                        <a:buNone/>
                      </a:pPr>
                      <a:r>
                        <a:rPr lang="en-US" altLang="zh-CN" sz="2000"/>
                        <a:t>2</a:t>
                      </a:r>
                      <a:endParaRPr lang="en-US" altLang="zh-CN" sz="2000"/>
                    </a:p>
                  </a:txBody>
                  <a:tcPr anchor="ctr" anchorCtr="0">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t>HW08</a:t>
                      </a:r>
                      <a:endParaRPr lang="zh-CN" altLang="en-US" sz="2000"/>
                    </a:p>
                    <a:p>
                      <a:pPr algn="ctr">
                        <a:buNone/>
                      </a:pPr>
                      <a:r>
                        <a:rPr lang="zh-CN" altLang="en-US" sz="2000"/>
                        <a:t>废矿物油与含矿物油废物</a:t>
                      </a:r>
                      <a:endParaRPr lang="zh-CN" altLang="en-US" sz="20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t>900-213-08</a:t>
                      </a:r>
                      <a:endParaRPr lang="zh-CN" altLang="en-US" sz="20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t>废矿物油再生净化过程中产生的</a:t>
                      </a:r>
                      <a:r>
                        <a:rPr lang="zh-CN" altLang="en-US" sz="2000">
                          <a:sym typeface="+mn-ea"/>
                        </a:rPr>
                        <a:t>废活性炭</a:t>
                      </a:r>
                      <a:endParaRPr lang="zh-CN" altLang="en-US" sz="2000"/>
                    </a:p>
                  </a:txBody>
                  <a:tcPr anchor="ctr" anchorCtr="0">
                    <a:lnL w="12700">
                      <a:solidFill>
                        <a:schemeClr val="tx1"/>
                      </a:solidFill>
                      <a:prstDash val="solid"/>
                    </a:lnL>
                    <a:lnT w="12700">
                      <a:solidFill>
                        <a:schemeClr val="tx1"/>
                      </a:solidFill>
                      <a:prstDash val="solid"/>
                    </a:lnT>
                    <a:lnB w="12700">
                      <a:solidFill>
                        <a:schemeClr val="tx1"/>
                      </a:solidFill>
                      <a:prstDash val="solid"/>
                    </a:lnB>
                  </a:tcPr>
                </a:tc>
              </a:tr>
              <a:tr h="1028700">
                <a:tc>
                  <a:txBody>
                    <a:bodyPr/>
                    <a:p>
                      <a:pPr algn="ctr">
                        <a:buNone/>
                      </a:pPr>
                      <a:r>
                        <a:rPr lang="en-US" altLang="zh-CN" sz="2000"/>
                        <a:t>3</a:t>
                      </a:r>
                      <a:endParaRPr lang="en-US" altLang="zh-CN" sz="2000"/>
                    </a:p>
                  </a:txBody>
                  <a:tcPr anchor="ctr" anchorCtr="0">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t>HW49 </a:t>
                      </a:r>
                      <a:endParaRPr lang="zh-CN" altLang="en-US" sz="2000"/>
                    </a:p>
                    <a:p>
                      <a:pPr algn="ctr">
                        <a:buNone/>
                      </a:pPr>
                      <a:r>
                        <a:rPr lang="zh-CN" altLang="en-US" sz="2000"/>
                        <a:t>其他废物</a:t>
                      </a:r>
                      <a:endParaRPr lang="zh-CN" altLang="en-US" sz="20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2000">
                          <a:sym typeface="+mn-ea"/>
                        </a:rPr>
                        <a:t>900-041-49</a:t>
                      </a:r>
                      <a:endParaRPr lang="zh-CN" altLang="en-US" sz="20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endParaRPr lang="zh-CN" altLang="en-US" sz="2000">
                        <a:sym typeface="+mn-ea"/>
                      </a:endParaRPr>
                    </a:p>
                    <a:p>
                      <a:pPr algn="ctr">
                        <a:buNone/>
                      </a:pPr>
                      <a:r>
                        <a:rPr lang="zh-CN" altLang="en-US" sz="2000">
                          <a:sym typeface="+mn-ea"/>
                        </a:rPr>
                        <a:t>含有或沾染毒性、感染性危险废物的废活性炭</a:t>
                      </a:r>
                      <a:endParaRPr lang="en-US" altLang="zh-CN" sz="2000">
                        <a:sym typeface="+mn-ea"/>
                      </a:endParaRPr>
                    </a:p>
                  </a:txBody>
                  <a:tcPr>
                    <a:lnL w="12700">
                      <a:solidFill>
                        <a:schemeClr val="tx1"/>
                      </a:solidFill>
                      <a:prstDash val="solid"/>
                    </a:lnL>
                    <a:lnT w="12700">
                      <a:solidFill>
                        <a:schemeClr val="tx1"/>
                      </a:solidFill>
                      <a:prstDash val="solid"/>
                    </a:lnT>
                    <a:lnB w="12700">
                      <a:solidFill>
                        <a:schemeClr val="tx1"/>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6390" y="215265"/>
            <a:ext cx="4464685" cy="645160"/>
          </a:xfrm>
          <a:prstGeom prst="rect">
            <a:avLst/>
          </a:prstGeom>
          <a:noFill/>
        </p:spPr>
        <p:txBody>
          <a:bodyPr wrap="square" rtlCol="0">
            <a:spAutoFit/>
          </a:bodyPr>
          <a:p>
            <a:r>
              <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rPr>
              <a:t>再生活性炭核心技术</a:t>
            </a:r>
            <a:endPar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326390" y="1196340"/>
            <a:ext cx="7046595" cy="4605020"/>
          </a:xfrm>
          <a:prstGeom prst="rect">
            <a:avLst/>
          </a:prstGeom>
          <a:noFill/>
        </p:spPr>
        <p:txBody>
          <a:bodyPr wrap="square" rtlCol="0">
            <a:spAutoFit/>
          </a:bodyPr>
          <a:p>
            <a:pPr fontAlgn="auto">
              <a:lnSpc>
                <a:spcPts val="2400"/>
              </a:lnSpc>
            </a:pPr>
            <a:r>
              <a:rPr lang="zh-CN" altLang="en-US" sz="2400" b="1"/>
              <a:t>一、工艺分析</a:t>
            </a:r>
            <a:endParaRPr lang="zh-CN" altLang="en-US" sz="2400" b="1"/>
          </a:p>
          <a:p>
            <a:pPr fontAlgn="auto">
              <a:lnSpc>
                <a:spcPts val="2800"/>
              </a:lnSpc>
            </a:pPr>
            <a:r>
              <a:rPr lang="en-US" altLang="zh-CN"/>
              <a:t>    </a:t>
            </a:r>
            <a:r>
              <a:rPr lang="zh-CN" altLang="en-US"/>
              <a:t>再生原理概述</a:t>
            </a:r>
            <a:endParaRPr lang="zh-CN" altLang="en-US"/>
          </a:p>
          <a:p>
            <a:pPr fontAlgn="auto">
              <a:lnSpc>
                <a:spcPts val="2800"/>
              </a:lnSpc>
            </a:pPr>
            <a:r>
              <a:rPr lang="en-US" altLang="zh-CN"/>
              <a:t>   </a:t>
            </a:r>
            <a:r>
              <a:rPr lang="zh-CN" altLang="en-US"/>
              <a:t>高温热再生法是通过缺氧条件下加热对活性炭进行热处理，避免活性炭本体燃烧反应，减少损失的同时，使活性炭吸附的有机物在高温下炭化分解，最终成为气体排出，从而使废活性炭得到再生。高温热再生在去除炭吸附的有机物的同时，还可以出去沉积在炭表面的无机盐、重金属，疏通炭的微孔，恢复炭的活性。高品质的颗粒炭再生效率更高，可减少新鲜炭的补充。</a:t>
            </a:r>
            <a:endParaRPr lang="zh-CN" altLang="en-US"/>
          </a:p>
          <a:p>
            <a:endParaRPr lang="zh-CN" altLang="en-US"/>
          </a:p>
          <a:p>
            <a:endParaRPr lang="zh-CN" altLang="en-US"/>
          </a:p>
          <a:p>
            <a:endParaRPr lang="zh-CN" altLang="en-US"/>
          </a:p>
          <a:p>
            <a:endParaRPr lang="zh-CN" altLang="en-US"/>
          </a:p>
          <a:p>
            <a:endParaRPr lang="zh-CN" altLang="en-US"/>
          </a:p>
          <a:p>
            <a:pPr fontAlgn="auto">
              <a:lnSpc>
                <a:spcPts val="2400"/>
              </a:lnSpc>
            </a:pPr>
            <a:endParaRPr lang="zh-CN" altLang="en-US">
              <a:latin typeface="黑体" panose="02010609060101010101" charset="-122"/>
              <a:ea typeface="黑体" panose="02010609060101010101" charset="-122"/>
            </a:endParaRPr>
          </a:p>
        </p:txBody>
      </p:sp>
      <p:pic>
        <p:nvPicPr>
          <p:cNvPr id="5" name="图片 4"/>
          <p:cNvPicPr>
            <a:picLocks noChangeAspect="1"/>
          </p:cNvPicPr>
          <p:nvPr/>
        </p:nvPicPr>
        <p:blipFill>
          <a:blip r:embed="rId1"/>
          <a:stretch>
            <a:fillRect/>
          </a:stretch>
        </p:blipFill>
        <p:spPr>
          <a:xfrm>
            <a:off x="631190" y="4248785"/>
            <a:ext cx="5300345" cy="1198880"/>
          </a:xfrm>
          <a:prstGeom prst="rect">
            <a:avLst/>
          </a:prstGeom>
        </p:spPr>
      </p:pic>
      <p:sp>
        <p:nvSpPr>
          <p:cNvPr id="6" name="文本框 5"/>
          <p:cNvSpPr txBox="1"/>
          <p:nvPr/>
        </p:nvSpPr>
        <p:spPr>
          <a:xfrm>
            <a:off x="7874000" y="1354455"/>
            <a:ext cx="4142740" cy="3307080"/>
          </a:xfrm>
          <a:prstGeom prst="rect">
            <a:avLst/>
          </a:prstGeom>
          <a:noFill/>
        </p:spPr>
        <p:txBody>
          <a:bodyPr wrap="square" rtlCol="0">
            <a:noAutofit/>
          </a:bodyPr>
          <a:p>
            <a:pPr algn="just" fontAlgn="auto">
              <a:lnSpc>
                <a:spcPts val="2400"/>
              </a:lnSpc>
            </a:pPr>
            <a:r>
              <a:rPr lang="zh-CN" altLang="en-US" sz="2400" b="1">
                <a:sym typeface="+mn-ea"/>
              </a:rPr>
              <a:t>二、技术指标</a:t>
            </a:r>
            <a:endParaRPr lang="zh-CN" altLang="en-US" sz="2400" b="1"/>
          </a:p>
          <a:p>
            <a:pPr algn="just" fontAlgn="auto">
              <a:lnSpc>
                <a:spcPts val="2600"/>
              </a:lnSpc>
            </a:pPr>
            <a:r>
              <a:rPr lang="en-US" altLang="zh-CN">
                <a:sym typeface="+mn-ea"/>
              </a:rPr>
              <a:t>   </a:t>
            </a:r>
            <a:r>
              <a:rPr lang="zh-CN" altLang="en-US">
                <a:sym typeface="+mn-ea"/>
              </a:rPr>
              <a:t>再生后的活性炭产品参考执行GBT7701.1-2008《煤质颗粒活性炭 气相用煤质颗粒活性炭》、LYT3284-2021《工业有机废气净化用活性炭技术》等相关标准。</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4" name="任意多边形 13"/>
          <p:cNvSpPr/>
          <p:nvPr/>
        </p:nvSpPr>
        <p:spPr>
          <a:xfrm flipH="1">
            <a:off x="0" y="2760518"/>
            <a:ext cx="5811983" cy="1336964"/>
          </a:xfrm>
          <a:custGeom>
            <a:avLst/>
            <a:gdLst>
              <a:gd name="connsiteX0" fmla="*/ 659822 w 5604839"/>
              <a:gd name="connsiteY0" fmla="*/ 0 h 1336964"/>
              <a:gd name="connsiteX1" fmla="*/ 672283 w 5604839"/>
              <a:gd name="connsiteY1" fmla="*/ 0 h 1336964"/>
              <a:gd name="connsiteX2" fmla="*/ 5604839 w 5604839"/>
              <a:gd name="connsiteY2" fmla="*/ 0 h 1336964"/>
              <a:gd name="connsiteX3" fmla="*/ 5604839 w 5604839"/>
              <a:gd name="connsiteY3" fmla="*/ 1336963 h 1336964"/>
              <a:gd name="connsiteX4" fmla="*/ 672293 w 5604839"/>
              <a:gd name="connsiteY4" fmla="*/ 1336963 h 1336964"/>
              <a:gd name="connsiteX5" fmla="*/ 672283 w 5604839"/>
              <a:gd name="connsiteY5" fmla="*/ 1336964 h 1336964"/>
              <a:gd name="connsiteX6" fmla="*/ 672273 w 5604839"/>
              <a:gd name="connsiteY6" fmla="*/ 1336963 h 1336964"/>
              <a:gd name="connsiteX7" fmla="*/ 659822 w 5604839"/>
              <a:gd name="connsiteY7" fmla="*/ 1336963 h 1336964"/>
              <a:gd name="connsiteX8" fmla="*/ 659822 w 5604839"/>
              <a:gd name="connsiteY8" fmla="*/ 1335715 h 1336964"/>
              <a:gd name="connsiteX9" fmla="*/ 536795 w 5604839"/>
              <a:gd name="connsiteY9" fmla="*/ 1323383 h 1336964"/>
              <a:gd name="connsiteX10" fmla="*/ 0 w 5604839"/>
              <a:gd name="connsiteY10" fmla="*/ 668482 h 1336964"/>
              <a:gd name="connsiteX11" fmla="*/ 536795 w 5604839"/>
              <a:gd name="connsiteY11" fmla="*/ 13581 h 1336964"/>
              <a:gd name="connsiteX12" fmla="*/ 659822 w 5604839"/>
              <a:gd name="connsiteY12" fmla="*/ 1249 h 133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39" h="1336964">
                <a:moveTo>
                  <a:pt x="659822" y="0"/>
                </a:moveTo>
                <a:lnTo>
                  <a:pt x="672283" y="0"/>
                </a:lnTo>
                <a:lnTo>
                  <a:pt x="5604839" y="0"/>
                </a:lnTo>
                <a:lnTo>
                  <a:pt x="5604839" y="1336963"/>
                </a:lnTo>
                <a:lnTo>
                  <a:pt x="672293" y="1336963"/>
                </a:lnTo>
                <a:lnTo>
                  <a:pt x="672283" y="1336964"/>
                </a:lnTo>
                <a:lnTo>
                  <a:pt x="672273" y="1336963"/>
                </a:lnTo>
                <a:lnTo>
                  <a:pt x="659822" y="1336963"/>
                </a:lnTo>
                <a:lnTo>
                  <a:pt x="659822" y="1335715"/>
                </a:lnTo>
                <a:lnTo>
                  <a:pt x="536795" y="1323383"/>
                </a:lnTo>
                <a:cubicBezTo>
                  <a:pt x="230446" y="1261049"/>
                  <a:pt x="0" y="991525"/>
                  <a:pt x="0" y="668482"/>
                </a:cubicBezTo>
                <a:cubicBezTo>
                  <a:pt x="0" y="345439"/>
                  <a:pt x="230446" y="75915"/>
                  <a:pt x="536795" y="13581"/>
                </a:cubicBezTo>
                <a:lnTo>
                  <a:pt x="659822" y="124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6" name="标题 5"/>
          <p:cNvSpPr txBox="1"/>
          <p:nvPr>
            <p:custDataLst>
              <p:tags r:id="rId1"/>
            </p:custDataLst>
          </p:nvPr>
        </p:nvSpPr>
        <p:spPr>
          <a:xfrm>
            <a:off x="479425" y="3166745"/>
            <a:ext cx="4728845" cy="52451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379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产品</a:t>
            </a:r>
            <a:r>
              <a:rPr lang="en-US" altLang="zh-CN" sz="379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79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酸洗抛光清洗液</a:t>
            </a:r>
            <a:endParaRPr lang="zh-CN" altLang="en-US" sz="379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6096000" y="3067481"/>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章 节</a:t>
            </a:r>
            <a:endParaRPr lang="zh-CN" altLang="en-US" sz="21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p:cNvSpPr txBox="1"/>
          <p:nvPr>
            <p:custDataLst>
              <p:tags r:id="rId3"/>
            </p:custDataLst>
          </p:nvPr>
        </p:nvSpPr>
        <p:spPr>
          <a:xfrm>
            <a:off x="5939870" y="3229064"/>
            <a:ext cx="937757" cy="615233"/>
          </a:xfrm>
          <a:prstGeom prst="rect">
            <a:avLst/>
          </a:prstGeom>
          <a:noFill/>
        </p:spPr>
        <p:txBody>
          <a:bodyPr wrap="none" lIns="0" tIns="0" rIns="0" bIns="0">
            <a:spAutoFit/>
          </a:bodyPr>
          <a:p>
            <a:pPr>
              <a:defRPr/>
            </a:pPr>
            <a:r>
              <a:rPr lang="en-US" altLang="zh-CN" sz="3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P</a:t>
            </a:r>
            <a:r>
              <a:rPr lang="en-US" altLang="zh-CN" sz="4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art</a:t>
            </a:r>
            <a:endParaRPr lang="zh-CN" altLang="en-US" sz="1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4"/>
            </p:custDataLst>
          </p:nvPr>
        </p:nvSpPr>
        <p:spPr bwMode="auto">
          <a:xfrm>
            <a:off x="7008003" y="2731264"/>
            <a:ext cx="1430020"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9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1324610"/>
            <a:ext cx="12191365" cy="5015865"/>
          </a:xfrm>
          <a:prstGeom prst="rect">
            <a:avLst/>
          </a:prstGeom>
          <a:solidFill>
            <a:schemeClr val="bg1"/>
          </a:solidFill>
        </p:spPr>
        <p:txBody>
          <a:bodyPr wrap="square" rtlCol="0">
            <a:spAutoFit/>
          </a:bodyPr>
          <a:p>
            <a:pPr fontAlgn="auto">
              <a:lnSpc>
                <a:spcPts val="2800"/>
              </a:lnSpc>
            </a:pPr>
            <a:r>
              <a:rPr lang="zh-CN" altLang="en-US"/>
              <a:t> </a:t>
            </a:r>
            <a:r>
              <a:rPr lang="en-US" altLang="zh-CN" sz="2800"/>
              <a:t>  </a:t>
            </a:r>
            <a:r>
              <a:rPr lang="zh-CN" altLang="en-US" sz="2200" b="1"/>
              <a:t>一、产品来源</a:t>
            </a:r>
            <a:endParaRPr lang="zh-CN" altLang="en-US"/>
          </a:p>
          <a:p>
            <a:pPr fontAlgn="auto">
              <a:lnSpc>
                <a:spcPts val="2400"/>
              </a:lnSpc>
            </a:pPr>
            <a:r>
              <a:rPr lang="zh-CN" altLang="en-US"/>
              <a:t> </a:t>
            </a:r>
            <a:r>
              <a:rPr lang="en-US" altLang="zh-CN"/>
              <a:t>   </a:t>
            </a:r>
            <a:r>
              <a:rPr lang="zh-CN" altLang="en-US"/>
              <a:t>根据《广东省制造业高质量发展</a:t>
            </a:r>
            <a:r>
              <a:rPr lang="en-US" altLang="zh-CN"/>
              <a:t>“</a:t>
            </a:r>
            <a:r>
              <a:rPr lang="zh-CN" altLang="en-US"/>
              <a:t>十四五</a:t>
            </a:r>
            <a:r>
              <a:rPr lang="en-US" altLang="zh-CN"/>
              <a:t>”</a:t>
            </a:r>
            <a:r>
              <a:rPr lang="zh-CN" altLang="en-US"/>
              <a:t>规划》可知，</a:t>
            </a:r>
            <a:r>
              <a:rPr lang="zh-CN" altLang="en-US">
                <a:sym typeface="+mn-ea"/>
              </a:rPr>
              <a:t>铝型材行业正快速发展，其中</a:t>
            </a:r>
            <a:r>
              <a:rPr lang="zh-CN" altLang="en-US"/>
              <a:t>佛山着力发展以铝加工材、再生有色金属、有色金属铸件为主的有色金属材料；江门重点发展铝合金深加工和不锈钢制品；广州着力发展铜、铝、锌等有色金属冶炼及压延加工业。</a:t>
            </a:r>
            <a:endParaRPr lang="zh-CN" altLang="en-US"/>
          </a:p>
          <a:p>
            <a:pPr fontAlgn="auto">
              <a:lnSpc>
                <a:spcPts val="2400"/>
              </a:lnSpc>
            </a:pPr>
            <a:r>
              <a:rPr lang="zh-CN" altLang="en-US"/>
              <a:t> </a:t>
            </a:r>
            <a:r>
              <a:rPr lang="en-US" altLang="zh-CN"/>
              <a:t>  </a:t>
            </a:r>
            <a:r>
              <a:rPr lang="zh-CN" altLang="en-US"/>
              <a:t>由于铝型材行业不断增长，但省内对于铝材加工行业产生的</a:t>
            </a:r>
            <a:r>
              <a:rPr lang="en-US" altLang="zh-CN"/>
              <a:t>HW17</a:t>
            </a:r>
            <a:r>
              <a:rPr lang="zh-CN" altLang="en-US"/>
              <a:t>（</a:t>
            </a:r>
            <a:r>
              <a:rPr lang="en-US" altLang="zh-CN"/>
              <a:t>336-064-17</a:t>
            </a:r>
            <a:r>
              <a:rPr lang="zh-CN" altLang="en-US"/>
              <a:t>）、</a:t>
            </a:r>
            <a:r>
              <a:rPr lang="en-US" altLang="zh-CN"/>
              <a:t>HW35</a:t>
            </a:r>
            <a:r>
              <a:rPr lang="zh-CN" altLang="en-US"/>
              <a:t>（</a:t>
            </a:r>
            <a:r>
              <a:rPr lang="en-US" altLang="zh-CN"/>
              <a:t>900-399-35</a:t>
            </a:r>
            <a:r>
              <a:rPr lang="zh-CN" altLang="en-US"/>
              <a:t>、</a:t>
            </a:r>
            <a:r>
              <a:rPr lang="en-US" altLang="zh-CN"/>
              <a:t>900-352-35</a:t>
            </a:r>
            <a:r>
              <a:rPr lang="zh-CN" altLang="en-US"/>
              <a:t>）废物处理能力相对不足。公司采用化学法工艺技术成熟，对铝型材和金属制品企业产生的铝材抛光清洗废液、含铝污泥、煲模废碱液</a:t>
            </a:r>
            <a:r>
              <a:rPr lang="en-US" altLang="zh-CN"/>
              <a:t>/</a:t>
            </a:r>
            <a:r>
              <a:rPr lang="zh-CN" altLang="en-US"/>
              <a:t>渣、铝灰等进行综合利用，落实国家环保政策，提高固体废物利用效率，构建绿色供应链，实现双方共赢。</a:t>
            </a:r>
            <a:endParaRPr lang="zh-CN" altLang="en-US"/>
          </a:p>
          <a:p>
            <a:pPr fontAlgn="auto">
              <a:lnSpc>
                <a:spcPts val="1800"/>
              </a:lnSpc>
            </a:pPr>
            <a:endParaRPr lang="zh-CN" altLang="en-US"/>
          </a:p>
          <a:p>
            <a:pPr fontAlgn="auto">
              <a:lnSpc>
                <a:spcPts val="2500"/>
              </a:lnSpc>
            </a:pPr>
            <a:r>
              <a:rPr lang="en-US" altLang="zh-CN" sz="2400" b="1"/>
              <a:t>  </a:t>
            </a:r>
            <a:r>
              <a:rPr lang="zh-CN" altLang="en-US" sz="2200" b="1"/>
              <a:t>二、产品再生方案</a:t>
            </a:r>
            <a:endParaRPr lang="zh-CN" altLang="en-US" sz="2400" b="1"/>
          </a:p>
          <a:p>
            <a:pPr fontAlgn="auto">
              <a:lnSpc>
                <a:spcPts val="2500"/>
              </a:lnSpc>
            </a:pPr>
            <a:r>
              <a:rPr lang="en-US" altLang="zh-CN"/>
              <a:t>   </a:t>
            </a:r>
            <a:r>
              <a:rPr lang="zh-CN" altLang="en-US"/>
              <a:t>（</a:t>
            </a:r>
            <a:r>
              <a:rPr lang="en-US" altLang="zh-CN"/>
              <a:t>1</a:t>
            </a:r>
            <a:r>
              <a:rPr lang="zh-CN" altLang="en-US"/>
              <a:t>）酸洗抛光清洗废液再生：</a:t>
            </a:r>
            <a:endParaRPr lang="zh-CN" altLang="en-US"/>
          </a:p>
          <a:p>
            <a:pPr fontAlgn="auto">
              <a:lnSpc>
                <a:spcPts val="2400"/>
              </a:lnSpc>
            </a:pPr>
            <a:r>
              <a:rPr lang="zh-CN" altLang="en-US"/>
              <a:t> </a:t>
            </a:r>
            <a:r>
              <a:rPr lang="en-US" altLang="zh-CN"/>
              <a:t>   </a:t>
            </a:r>
            <a:r>
              <a:rPr lang="zh-CN" altLang="en-US"/>
              <a:t>公司主要回收以二酸型（H3PO4-H2SO4）为基础液产生的酸洗抛光清洗废液（</a:t>
            </a:r>
            <a:r>
              <a:rPr lang="en-US" altLang="zh-CN"/>
              <a:t>HW17</a:t>
            </a:r>
            <a:r>
              <a:rPr lang="zh-CN" altLang="en-US"/>
              <a:t>表面处理废物，</a:t>
            </a:r>
            <a:r>
              <a:rPr lang="en-US" altLang="zh-CN"/>
              <a:t>336-064-17</a:t>
            </a:r>
            <a:r>
              <a:rPr lang="zh-CN" altLang="en-US"/>
              <a:t>），采用酸阻滞</a:t>
            </a:r>
            <a:r>
              <a:rPr lang="en-US" altLang="zh-CN"/>
              <a:t>+</a:t>
            </a:r>
            <a:r>
              <a:rPr lang="zh-CN" altLang="en-US"/>
              <a:t>蒸发浓缩工艺将其再生为铝材酸洗抛光清洗液，再生后的酸洗抛光液经实验室检测符合铝材企业的使用要求后再外售给原厂使用。</a:t>
            </a:r>
            <a:endParaRPr lang="zh-CN" altLang="en-US"/>
          </a:p>
          <a:p>
            <a:pPr fontAlgn="auto">
              <a:lnSpc>
                <a:spcPts val="2400"/>
              </a:lnSpc>
            </a:pPr>
            <a:r>
              <a:rPr lang="en-US" altLang="zh-CN"/>
              <a:t>  </a:t>
            </a:r>
            <a:r>
              <a:rPr lang="zh-CN" altLang="en-US"/>
              <a:t>（</a:t>
            </a:r>
            <a:r>
              <a:rPr lang="en-US" altLang="zh-CN"/>
              <a:t>2</a:t>
            </a:r>
            <a:r>
              <a:rPr lang="zh-CN" altLang="en-US"/>
              <a:t>）硫酸铝净水剂再生：</a:t>
            </a:r>
            <a:endParaRPr lang="zh-CN" altLang="en-US"/>
          </a:p>
          <a:p>
            <a:pPr fontAlgn="auto">
              <a:lnSpc>
                <a:spcPts val="2400"/>
              </a:lnSpc>
            </a:pPr>
            <a:r>
              <a:rPr lang="zh-CN" altLang="en-US"/>
              <a:t> </a:t>
            </a:r>
            <a:r>
              <a:rPr lang="en-US" altLang="zh-CN"/>
              <a:t>  </a:t>
            </a:r>
            <a:r>
              <a:rPr lang="zh-CN" altLang="en-US"/>
              <a:t>回收后的煲模废碱液、煲模废碱渣、含铝污泥及铝灰等原料经过酸解和除杂后，达到《水处理剂</a:t>
            </a:r>
            <a:r>
              <a:rPr lang="en-US" altLang="zh-CN"/>
              <a:t> </a:t>
            </a:r>
            <a:r>
              <a:rPr lang="zh-CN" altLang="en-US"/>
              <a:t>硫酸铝》（</a:t>
            </a:r>
            <a:r>
              <a:rPr lang="en-US" altLang="zh-CN"/>
              <a:t>GB31060-2014</a:t>
            </a:r>
            <a:r>
              <a:rPr lang="zh-CN" altLang="en-US"/>
              <a:t>）的产品要求，作为产品出售用于工业给水、污水及污泥处理的企业。</a:t>
            </a:r>
            <a:endParaRPr lang="zh-CN" altLang="en-US"/>
          </a:p>
        </p:txBody>
      </p:sp>
      <p:sp>
        <p:nvSpPr>
          <p:cNvPr id="3" name="文本框 2"/>
          <p:cNvSpPr txBox="1"/>
          <p:nvPr/>
        </p:nvSpPr>
        <p:spPr>
          <a:xfrm>
            <a:off x="330200" y="230505"/>
            <a:ext cx="4588510" cy="1198880"/>
          </a:xfrm>
          <a:prstGeom prst="rect">
            <a:avLst/>
          </a:prstGeom>
          <a:noFill/>
        </p:spPr>
        <p:txBody>
          <a:bodyPr wrap="square" rtlCol="0">
            <a:spAutoFit/>
            <a:scene3d>
              <a:camera prst="orthographicFront"/>
              <a:lightRig rig="threePt" dir="t"/>
            </a:scene3d>
          </a:bodyPr>
          <a:p>
            <a:r>
              <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sym typeface="+mn-ea"/>
              </a:rPr>
              <a:t>酸洗抛光清洗液简述</a:t>
            </a:r>
            <a:endPar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endParaRPr>
          </a:p>
          <a:p>
            <a:endPar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p:nvPr/>
        </p:nvSpPr>
        <p:spPr>
          <a:xfrm>
            <a:off x="0" y="0"/>
            <a:ext cx="12192000" cy="1218866"/>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53" name="标题 5"/>
          <p:cNvSpPr txBox="1"/>
          <p:nvPr>
            <p:custDataLst>
              <p:tags r:id="rId1"/>
            </p:custDataLst>
          </p:nvPr>
        </p:nvSpPr>
        <p:spPr>
          <a:xfrm>
            <a:off x="181610" y="279400"/>
            <a:ext cx="5946140" cy="49784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3600" b="1" kern="0" dirty="0">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sym typeface="Arial" panose="020B0604020202020204" pitchFamily="34" charset="0"/>
              </a:rPr>
              <a:t>回收可处置废物类别及代码</a:t>
            </a:r>
            <a:endParaRPr lang="zh-CN" altLang="en-US" sz="3600" b="1" kern="0" dirty="0">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3" name="表格 2"/>
          <p:cNvGraphicFramePr/>
          <p:nvPr>
            <p:custDataLst>
              <p:tags r:id="rId2"/>
            </p:custDataLst>
          </p:nvPr>
        </p:nvGraphicFramePr>
        <p:xfrm>
          <a:off x="367665" y="1096010"/>
          <a:ext cx="11457305" cy="5382260"/>
        </p:xfrm>
        <a:graphic>
          <a:graphicData uri="http://schemas.openxmlformats.org/drawingml/2006/table">
            <a:tbl>
              <a:tblPr firstRow="1" bandRow="1">
                <a:tableStyleId>{74C1A8A3-306A-4EB7-A6B1-4F7E0EB9C5D6}</a:tableStyleId>
              </a:tblPr>
              <a:tblGrid>
                <a:gridCol w="697230"/>
                <a:gridCol w="1419225"/>
                <a:gridCol w="1254760"/>
                <a:gridCol w="1465580"/>
                <a:gridCol w="1369695"/>
                <a:gridCol w="5250815"/>
              </a:tblGrid>
              <a:tr h="736600">
                <a:tc>
                  <a:txBody>
                    <a:bodyPr/>
                    <a:p>
                      <a:pPr algn="ctr">
                        <a:buNone/>
                      </a:pPr>
                      <a:r>
                        <a:rPr lang="zh-CN" altLang="en-US" sz="1800"/>
                        <a:t>序号</a:t>
                      </a:r>
                      <a:endParaRPr lang="zh-CN" altLang="en-US" sz="18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gridSpan="2">
                  <a:txBody>
                    <a:bodyPr/>
                    <a:p>
                      <a:pPr algn="ctr">
                        <a:buNone/>
                      </a:pPr>
                      <a:r>
                        <a:rPr lang="zh-CN" altLang="en-US" sz="1800"/>
                        <a:t>废物类别</a:t>
                      </a:r>
                      <a:endParaRPr lang="zh-CN" altLang="en-US" sz="18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1800"/>
                        <a:t>行业来源</a:t>
                      </a:r>
                      <a:endParaRPr lang="zh-CN" altLang="en-US" sz="18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1800"/>
                        <a:t>收集废物</a:t>
                      </a:r>
                      <a:endParaRPr lang="zh-CN" altLang="en-US" sz="1800"/>
                    </a:p>
                    <a:p>
                      <a:pPr algn="ctr">
                        <a:buNone/>
                      </a:pPr>
                      <a:r>
                        <a:rPr lang="zh-CN" altLang="en-US" sz="1800"/>
                        <a:t>代码</a:t>
                      </a:r>
                      <a:endParaRPr lang="zh-CN" altLang="en-US" sz="18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1800"/>
                        <a:t>危险废物</a:t>
                      </a:r>
                      <a:endParaRPr lang="zh-CN" altLang="en-US" sz="1800"/>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1122680">
                <a:tc>
                  <a:txBody>
                    <a:bodyPr/>
                    <a:p>
                      <a:pPr algn="ctr">
                        <a:buNone/>
                      </a:pPr>
                      <a:r>
                        <a:rPr lang="en-US" altLang="zh-CN" sz="1800"/>
                        <a:t>1</a:t>
                      </a:r>
                      <a:endParaRPr lang="en-US" altLang="zh-CN" sz="1800"/>
                    </a:p>
                  </a:txBody>
                  <a:tcPr anchor="ctr" anchorCtr="0">
                    <a:lnR w="12700">
                      <a:solidFill>
                        <a:schemeClr val="tx1">
                          <a:lumMod val="50000"/>
                          <a:lumOff val="50000"/>
                        </a:schemeClr>
                      </a:solidFill>
                      <a:prstDash val="solid"/>
                    </a:lnR>
                    <a:lnT w="12700">
                      <a:solidFill>
                        <a:schemeClr val="tx1"/>
                      </a:solidFill>
                      <a:prstDash val="solid"/>
                    </a:lnT>
                    <a:lnB w="12700">
                      <a:solidFill>
                        <a:schemeClr val="tx1">
                          <a:lumMod val="50000"/>
                          <a:lumOff val="50000"/>
                        </a:schemeClr>
                      </a:solidFill>
                      <a:prstDash val="solid"/>
                    </a:lnB>
                  </a:tcPr>
                </a:tc>
                <a:tc>
                  <a:txBody>
                    <a:bodyPr/>
                    <a:p>
                      <a:pPr algn="ctr">
                        <a:buNone/>
                      </a:pPr>
                      <a:r>
                        <a:rPr lang="zh-CN" altLang="en-US" sz="1800"/>
                        <a:t>铝材酸洗抛光清洗废液</a:t>
                      </a:r>
                      <a:endParaRPr lang="zh-CN" altLang="en-US" sz="1800"/>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solidFill>
                      <a:prstDash val="solid"/>
                    </a:lnT>
                    <a:lnB w="12700">
                      <a:solidFill>
                        <a:schemeClr val="tx1">
                          <a:lumMod val="50000"/>
                          <a:lumOff val="50000"/>
                        </a:schemeClr>
                      </a:solidFill>
                      <a:prstDash val="solid"/>
                    </a:lnB>
                  </a:tcPr>
                </a:tc>
                <a:tc rowSpan="2">
                  <a:txBody>
                    <a:bodyPr/>
                    <a:p>
                      <a:pPr algn="ctr">
                        <a:buNone/>
                      </a:pPr>
                      <a:r>
                        <a:rPr lang="zh-CN" altLang="en-US" sz="1800"/>
                        <a:t>HW17表面处理废物</a:t>
                      </a:r>
                      <a:endParaRPr lang="zh-CN" altLang="en-US" sz="1800"/>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solidFill>
                      <a:prstDash val="solid"/>
                    </a:lnT>
                    <a:lnB w="12700">
                      <a:solidFill>
                        <a:schemeClr val="tx1">
                          <a:lumMod val="50000"/>
                          <a:lumOff val="50000"/>
                        </a:schemeClr>
                      </a:solidFill>
                      <a:prstDash val="solid"/>
                    </a:lnB>
                  </a:tcPr>
                </a:tc>
                <a:tc rowSpan="2">
                  <a:txBody>
                    <a:bodyPr/>
                    <a:p>
                      <a:pPr algn="ctr">
                        <a:buNone/>
                      </a:pPr>
                      <a:r>
                        <a:rPr lang="zh-CN" altLang="en-US" sz="1800"/>
                        <a:t>金属表面处理及热处理加工</a:t>
                      </a:r>
                      <a:endParaRPr lang="zh-CN" altLang="en-US" sz="1800"/>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solidFill>
                      <a:prstDash val="solid"/>
                    </a:lnT>
                    <a:lnB w="12700">
                      <a:solidFill>
                        <a:schemeClr val="tx1">
                          <a:lumMod val="50000"/>
                          <a:lumOff val="50000"/>
                        </a:schemeClr>
                      </a:solidFill>
                      <a:prstDash val="solid"/>
                    </a:lnB>
                  </a:tcPr>
                </a:tc>
                <a:tc rowSpan="2">
                  <a:txBody>
                    <a:bodyPr/>
                    <a:p>
                      <a:pPr algn="ctr">
                        <a:buNone/>
                      </a:pPr>
                      <a:r>
                        <a:rPr lang="zh-CN" altLang="en-US" sz="1800"/>
                        <a:t>336-064-17</a:t>
                      </a:r>
                      <a:endParaRPr lang="zh-CN" altLang="en-US" sz="1800"/>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solidFill>
                      <a:prstDash val="solid"/>
                    </a:lnT>
                    <a:lnB w="12700">
                      <a:solidFill>
                        <a:schemeClr val="tx1">
                          <a:lumMod val="50000"/>
                          <a:lumOff val="50000"/>
                        </a:schemeClr>
                      </a:solidFill>
                      <a:prstDash val="solid"/>
                    </a:lnB>
                  </a:tcPr>
                </a:tc>
                <a:tc rowSpan="2">
                  <a:txBody>
                    <a:bodyPr/>
                    <a:p>
                      <a:pPr>
                        <a:buNone/>
                      </a:pPr>
                      <a:r>
                        <a:rPr lang="zh-CN" altLang="en-US" sz="1800"/>
                        <a:t>金属或塑料表面酸（碱）洗、除油、除锈、洗涤、磷化、出光、化抛工艺产生的废腐蚀液、废洗涤液、废槽液、槽渣和废水处理污泥（不包括：铝、镁材（板）表面酸（碱）洗、粗化、硫酸阳极处理、磷酸化学抛光废水处理污泥，铝电解电容器用铝电极箔化学腐蚀、非硼酸系化成液化成废水处理污泥，铝材挤压加工模具碱洗（煲模）废水处理污泥，碳钢酸洗除锈废水处理污泥）</a:t>
                      </a:r>
                      <a:endParaRPr lang="zh-CN" altLang="en-US" sz="1800"/>
                    </a:p>
                  </a:txBody>
                  <a:tcPr anchor="ctr" anchorCtr="0">
                    <a:lnL w="12700">
                      <a:solidFill>
                        <a:schemeClr val="tx1">
                          <a:lumMod val="50000"/>
                          <a:lumOff val="50000"/>
                        </a:schemeClr>
                      </a:solidFill>
                      <a:prstDash val="solid"/>
                    </a:lnL>
                    <a:lnT w="12700">
                      <a:solidFill>
                        <a:schemeClr val="tx1"/>
                      </a:solidFill>
                      <a:prstDash val="solid"/>
                    </a:lnT>
                    <a:lnB w="12700">
                      <a:solidFill>
                        <a:schemeClr val="tx1">
                          <a:lumMod val="50000"/>
                          <a:lumOff val="50000"/>
                        </a:schemeClr>
                      </a:solidFill>
                      <a:prstDash val="solid"/>
                    </a:lnB>
                  </a:tcPr>
                </a:tc>
              </a:tr>
              <a:tr h="1068070">
                <a:tc>
                  <a:txBody>
                    <a:bodyPr/>
                    <a:p>
                      <a:pPr algn="ctr">
                        <a:buNone/>
                      </a:pPr>
                      <a:r>
                        <a:rPr lang="en-US" altLang="zh-CN" sz="1800"/>
                        <a:t>2</a:t>
                      </a:r>
                      <a:endParaRPr lang="en-US" altLang="zh-CN" sz="1800"/>
                    </a:p>
                  </a:txBody>
                  <a:tcPr anchor="ctr" anchorCtr="0">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p>
                      <a:pPr algn="ctr">
                        <a:buNone/>
                      </a:pPr>
                      <a:r>
                        <a:rPr lang="zh-CN" altLang="en-US" sz="1800"/>
                        <a:t>含铝污泥</a:t>
                      </a:r>
                      <a:endParaRPr lang="zh-CN" altLang="en-US" sz="1800"/>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vMerge="1">
                  <a:tcPr>
                    <a:lnL w="12700">
                      <a:solidFill>
                        <a:schemeClr val="tx1">
                          <a:lumMod val="50000"/>
                          <a:lumOff val="50000"/>
                        </a:schemeClr>
                      </a:solidFill>
                      <a:prstDash val="solid"/>
                    </a:lnL>
                    <a:lnR w="12700">
                      <a:solidFill>
                        <a:schemeClr val="tx1">
                          <a:lumMod val="50000"/>
                          <a:lumOff val="50000"/>
                        </a:schemeClr>
                      </a:solidFill>
                      <a:prstDash val="solid"/>
                    </a:lnR>
                    <a:lnB w="12700">
                      <a:solidFill>
                        <a:schemeClr val="tx1">
                          <a:lumMod val="50000"/>
                          <a:lumOff val="50000"/>
                        </a:schemeClr>
                      </a:solidFill>
                      <a:prstDash val="solid"/>
                    </a:lnB>
                  </a:tcPr>
                </a:tc>
                <a:tc vMerge="1">
                  <a:tcPr>
                    <a:lnL w="12700">
                      <a:solidFill>
                        <a:schemeClr val="tx1">
                          <a:lumMod val="50000"/>
                          <a:lumOff val="50000"/>
                        </a:schemeClr>
                      </a:solidFill>
                      <a:prstDash val="solid"/>
                    </a:lnL>
                    <a:lnR w="12700">
                      <a:solidFill>
                        <a:schemeClr val="tx1">
                          <a:lumMod val="50000"/>
                          <a:lumOff val="50000"/>
                        </a:schemeClr>
                      </a:solidFill>
                      <a:prstDash val="solid"/>
                    </a:lnR>
                    <a:lnB w="12700">
                      <a:solidFill>
                        <a:schemeClr val="tx1">
                          <a:lumMod val="50000"/>
                          <a:lumOff val="50000"/>
                        </a:schemeClr>
                      </a:solidFill>
                      <a:prstDash val="solid"/>
                    </a:lnB>
                  </a:tcPr>
                </a:tc>
                <a:tc vMerge="1">
                  <a:tcPr>
                    <a:lnL w="12700">
                      <a:solidFill>
                        <a:schemeClr val="tx1">
                          <a:lumMod val="50000"/>
                          <a:lumOff val="50000"/>
                        </a:schemeClr>
                      </a:solidFill>
                      <a:prstDash val="solid"/>
                    </a:lnL>
                    <a:lnR w="12700">
                      <a:solidFill>
                        <a:schemeClr val="tx1">
                          <a:lumMod val="50000"/>
                          <a:lumOff val="50000"/>
                        </a:schemeClr>
                      </a:solidFill>
                      <a:prstDash val="solid"/>
                    </a:lnR>
                    <a:lnB w="12700">
                      <a:solidFill>
                        <a:schemeClr val="tx1">
                          <a:lumMod val="50000"/>
                          <a:lumOff val="50000"/>
                        </a:schemeClr>
                      </a:solidFill>
                      <a:prstDash val="solid"/>
                    </a:lnB>
                  </a:tcPr>
                </a:tc>
                <a:tc vMerge="1">
                  <a:tcPr>
                    <a:lnL w="12700">
                      <a:solidFill>
                        <a:schemeClr val="tx1">
                          <a:lumMod val="50000"/>
                          <a:lumOff val="50000"/>
                        </a:schemeClr>
                      </a:solidFill>
                      <a:prstDash val="solid"/>
                    </a:lnL>
                    <a:lnB w="12700">
                      <a:solidFill>
                        <a:schemeClr val="tx1">
                          <a:lumMod val="50000"/>
                          <a:lumOff val="50000"/>
                        </a:schemeClr>
                      </a:solidFill>
                      <a:prstDash val="solid"/>
                    </a:lnB>
                  </a:tcPr>
                </a:tc>
              </a:tr>
              <a:tr h="855980">
                <a:tc>
                  <a:txBody>
                    <a:bodyPr/>
                    <a:p>
                      <a:pPr algn="ctr">
                        <a:buNone/>
                      </a:pPr>
                      <a:r>
                        <a:rPr lang="en-US" altLang="zh-CN" sz="1800"/>
                        <a:t>3</a:t>
                      </a:r>
                      <a:endParaRPr lang="en-US" altLang="zh-CN" sz="1800"/>
                    </a:p>
                  </a:txBody>
                  <a:tcPr anchor="ctr" anchorCtr="0">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p>
                      <a:pPr algn="ctr">
                        <a:buNone/>
                      </a:pPr>
                      <a:r>
                        <a:rPr lang="zh-CN" altLang="en-US" sz="1800"/>
                        <a:t>煲模废碱渣</a:t>
                      </a:r>
                      <a:endParaRPr lang="zh-CN" altLang="en-US" sz="1800"/>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rowSpan="2">
                  <a:txBody>
                    <a:bodyPr/>
                    <a:p>
                      <a:pPr algn="ctr">
                        <a:buNone/>
                      </a:pPr>
                      <a:r>
                        <a:rPr lang="zh-CN" altLang="en-US" sz="1800"/>
                        <a:t>HW35废碱</a:t>
                      </a:r>
                      <a:endParaRPr lang="zh-CN" altLang="en-US" sz="1800"/>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rowSpan="2">
                  <a:txBody>
                    <a:bodyPr/>
                    <a:p>
                      <a:pPr algn="ctr">
                        <a:buNone/>
                      </a:pPr>
                      <a:r>
                        <a:rPr lang="zh-CN" altLang="en-US" sz="1800"/>
                        <a:t>非特定行业</a:t>
                      </a:r>
                      <a:endParaRPr lang="zh-CN" altLang="en-US" sz="1800"/>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p>
                      <a:pPr algn="ctr">
                        <a:buNone/>
                      </a:pPr>
                      <a:r>
                        <a:rPr lang="zh-CN" altLang="en-US" sz="1800"/>
                        <a:t>900-399-35</a:t>
                      </a:r>
                      <a:endParaRPr lang="zh-CN" altLang="en-US" sz="1800"/>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p>
                      <a:pPr>
                        <a:buNone/>
                      </a:pPr>
                      <a:r>
                        <a:rPr lang="zh-CN" altLang="en-US" sz="1800"/>
                        <a:t>生产、销售及使用过程中产生的失效、变质、不合格、淘汰、伪劣的强碱性擦洗粉、清洁剂、污迹去除剂以及其他强碱性废碱液、固态碱和碱渣</a:t>
                      </a:r>
                      <a:endParaRPr lang="zh-CN" altLang="en-US" sz="1800"/>
                    </a:p>
                  </a:txBody>
                  <a:tcPr anchor="ctr" anchorCtr="0">
                    <a:lnL w="12700">
                      <a:solidFill>
                        <a:schemeClr val="tx1">
                          <a:lumMod val="50000"/>
                          <a:lumOff val="50000"/>
                        </a:schemeClr>
                      </a:solidFill>
                      <a:prstDash val="solid"/>
                    </a:lnL>
                    <a:lnT w="12700">
                      <a:solidFill>
                        <a:schemeClr val="tx1">
                          <a:lumMod val="50000"/>
                          <a:lumOff val="50000"/>
                        </a:schemeClr>
                      </a:solidFill>
                      <a:prstDash val="solid"/>
                    </a:lnT>
                    <a:lnB w="12700">
                      <a:solidFill>
                        <a:schemeClr val="tx1">
                          <a:lumMod val="50000"/>
                          <a:lumOff val="50000"/>
                        </a:schemeClr>
                      </a:solidFill>
                      <a:prstDash val="solid"/>
                    </a:lnB>
                  </a:tcPr>
                </a:tc>
              </a:tr>
              <a:tr h="502285">
                <a:tc>
                  <a:txBody>
                    <a:bodyPr/>
                    <a:p>
                      <a:pPr algn="ctr">
                        <a:buNone/>
                      </a:pPr>
                      <a:r>
                        <a:rPr lang="en-US" altLang="zh-CN"/>
                        <a:t>4</a:t>
                      </a:r>
                      <a:endParaRPr lang="en-US" altLang="zh-CN"/>
                    </a:p>
                  </a:txBody>
                  <a:tcPr anchor="ctr" anchorCtr="0">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p>
                      <a:pPr algn="ctr">
                        <a:buNone/>
                      </a:pPr>
                      <a:r>
                        <a:rPr lang="zh-CN" altLang="en-US"/>
                        <a:t>煲模废碱液</a:t>
                      </a:r>
                      <a:endParaRPr lang="zh-CN" altLang="en-US"/>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vMerge="1">
                  <a:tcPr>
                    <a:lnL w="12700">
                      <a:solidFill>
                        <a:schemeClr val="tx1">
                          <a:lumMod val="50000"/>
                          <a:lumOff val="50000"/>
                        </a:schemeClr>
                      </a:solidFill>
                      <a:prstDash val="solid"/>
                    </a:lnL>
                    <a:lnR w="12700">
                      <a:solidFill>
                        <a:schemeClr val="tx1">
                          <a:lumMod val="50000"/>
                          <a:lumOff val="50000"/>
                        </a:schemeClr>
                      </a:solidFill>
                      <a:prstDash val="solid"/>
                    </a:lnR>
                    <a:lnB w="12700">
                      <a:solidFill>
                        <a:schemeClr val="tx1">
                          <a:lumMod val="50000"/>
                          <a:lumOff val="50000"/>
                        </a:schemeClr>
                      </a:solidFill>
                      <a:prstDash val="solid"/>
                    </a:lnB>
                  </a:tcPr>
                </a:tc>
                <a:tc vMerge="1">
                  <a:tcPr>
                    <a:lnL w="12700">
                      <a:solidFill>
                        <a:schemeClr val="tx1">
                          <a:lumMod val="50000"/>
                          <a:lumOff val="50000"/>
                        </a:schemeClr>
                      </a:solidFill>
                      <a:prstDash val="solid"/>
                    </a:lnL>
                    <a:lnR w="12700">
                      <a:solidFill>
                        <a:schemeClr val="tx1">
                          <a:lumMod val="50000"/>
                          <a:lumOff val="50000"/>
                        </a:schemeClr>
                      </a:solidFill>
                      <a:prstDash val="solid"/>
                    </a:lnR>
                    <a:lnB w="12700">
                      <a:solidFill>
                        <a:schemeClr val="tx1">
                          <a:lumMod val="50000"/>
                          <a:lumOff val="50000"/>
                        </a:schemeClr>
                      </a:solidFill>
                      <a:prstDash val="solid"/>
                    </a:lnB>
                  </a:tcPr>
                </a:tc>
                <a:tc>
                  <a:txBody>
                    <a:bodyPr/>
                    <a:p>
                      <a:pPr algn="ctr">
                        <a:buNone/>
                      </a:pPr>
                      <a:r>
                        <a:rPr lang="zh-CN" altLang="en-US"/>
                        <a:t>900-352-35</a:t>
                      </a:r>
                      <a:endParaRPr lang="zh-CN" altLang="en-US"/>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p>
                      <a:pPr>
                        <a:buNone/>
                      </a:pPr>
                      <a:r>
                        <a:rPr lang="zh-CN" altLang="en-US"/>
                        <a:t>使用碱进行清洗产生的废碱液</a:t>
                      </a:r>
                      <a:endParaRPr lang="zh-CN" altLang="en-US"/>
                    </a:p>
                  </a:txBody>
                  <a:tcPr anchor="ctr" anchorCtr="0">
                    <a:lnL w="12700">
                      <a:solidFill>
                        <a:schemeClr val="tx1">
                          <a:lumMod val="50000"/>
                          <a:lumOff val="50000"/>
                        </a:schemeClr>
                      </a:solidFill>
                      <a:prstDash val="solid"/>
                    </a:lnL>
                    <a:lnT w="12700">
                      <a:solidFill>
                        <a:schemeClr val="tx1">
                          <a:lumMod val="50000"/>
                          <a:lumOff val="50000"/>
                        </a:schemeClr>
                      </a:solidFill>
                      <a:prstDash val="solid"/>
                    </a:lnT>
                    <a:lnB w="12700">
                      <a:solidFill>
                        <a:schemeClr val="tx1">
                          <a:lumMod val="50000"/>
                          <a:lumOff val="50000"/>
                        </a:schemeClr>
                      </a:solidFill>
                      <a:prstDash val="solid"/>
                    </a:lnB>
                  </a:tcPr>
                </a:tc>
              </a:tr>
              <a:tr h="942975">
                <a:tc>
                  <a:txBody>
                    <a:bodyPr/>
                    <a:p>
                      <a:pPr algn="ctr">
                        <a:buNone/>
                      </a:pPr>
                      <a:r>
                        <a:rPr lang="en-US" altLang="zh-CN"/>
                        <a:t>5</a:t>
                      </a:r>
                      <a:endParaRPr lang="en-US" altLang="zh-CN"/>
                    </a:p>
                  </a:txBody>
                  <a:tcPr anchor="ctr" anchorCtr="0">
                    <a:lnR w="12700">
                      <a:solidFill>
                        <a:schemeClr val="tx1">
                          <a:lumMod val="50000"/>
                          <a:lumOff val="50000"/>
                        </a:schemeClr>
                      </a:solidFill>
                      <a:prstDash val="solid"/>
                    </a:lnR>
                    <a:lnT w="12700">
                      <a:solidFill>
                        <a:schemeClr val="tx1">
                          <a:lumMod val="50000"/>
                          <a:lumOff val="50000"/>
                        </a:schemeClr>
                      </a:solidFill>
                      <a:prstDash val="solid"/>
                    </a:lnT>
                  </a:tcPr>
                </a:tc>
                <a:tc>
                  <a:txBody>
                    <a:bodyPr/>
                    <a:p>
                      <a:pPr algn="ctr">
                        <a:buNone/>
                      </a:pPr>
                      <a:r>
                        <a:rPr lang="zh-CN" altLang="en-US"/>
                        <a:t>铝灰</a:t>
                      </a:r>
                      <a:endParaRPr lang="zh-CN" altLang="en-US"/>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tcPr>
                </a:tc>
                <a:tc>
                  <a:txBody>
                    <a:bodyPr/>
                    <a:p>
                      <a:pPr algn="ctr">
                        <a:buNone/>
                      </a:pPr>
                      <a:r>
                        <a:rPr lang="zh-CN" altLang="en-US"/>
                        <a:t>HW48</a:t>
                      </a:r>
                      <a:endParaRPr lang="zh-CN" altLang="en-US"/>
                    </a:p>
                    <a:p>
                      <a:pPr algn="ctr">
                        <a:buNone/>
                      </a:pPr>
                      <a:r>
                        <a:rPr lang="zh-CN" altLang="en-US"/>
                        <a:t>有色金属冶炼废物</a:t>
                      </a:r>
                      <a:endParaRPr lang="zh-CN" altLang="en-US"/>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tcPr>
                </a:tc>
                <a:tc>
                  <a:txBody>
                    <a:bodyPr/>
                    <a:p>
                      <a:pPr algn="ctr">
                        <a:buNone/>
                      </a:pPr>
                      <a:r>
                        <a:rPr lang="zh-CN" altLang="en-US"/>
                        <a:t>常用有色金属冶炼</a:t>
                      </a:r>
                      <a:endParaRPr lang="zh-CN" altLang="en-US"/>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tcPr>
                </a:tc>
                <a:tc>
                  <a:txBody>
                    <a:bodyPr/>
                    <a:p>
                      <a:pPr algn="ctr">
                        <a:buNone/>
                      </a:pPr>
                      <a:r>
                        <a:rPr lang="zh-CN" altLang="en-US"/>
                        <a:t>321-026-48</a:t>
                      </a:r>
                      <a:endParaRPr lang="zh-CN" altLang="en-US"/>
                    </a:p>
                  </a:txBody>
                  <a:tcPr anchor="ctr"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tcPr>
                </a:tc>
                <a:tc>
                  <a:txBody>
                    <a:bodyPr/>
                    <a:p>
                      <a:pPr>
                        <a:buNone/>
                      </a:pPr>
                      <a:r>
                        <a:rPr lang="zh-CN" altLang="en-US"/>
                        <a:t>再生铝和铝材加工过程中，废铝及铝锭重熔、精炼、合金化、铸造熔体表面产生的铝灰渣，及其回收铝过程产生的盐渣和二次铝灰</a:t>
                      </a:r>
                      <a:endParaRPr lang="zh-CN" altLang="en-US"/>
                    </a:p>
                  </a:txBody>
                  <a:tcPr anchor="ctr" anchorCtr="0">
                    <a:lnL w="12700">
                      <a:solidFill>
                        <a:schemeClr val="tx1">
                          <a:lumMod val="50000"/>
                          <a:lumOff val="50000"/>
                        </a:schemeClr>
                      </a:solidFill>
                      <a:prstDash val="solid"/>
                    </a:lnL>
                    <a:lnT w="12700">
                      <a:solidFill>
                        <a:schemeClr val="tx1">
                          <a:lumMod val="50000"/>
                          <a:lumOff val="50000"/>
                        </a:schemeClr>
                      </a:solidFill>
                      <a:prstDash val="solid"/>
                    </a:lnT>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920" y="185420"/>
            <a:ext cx="6750050" cy="645160"/>
          </a:xfrm>
          <a:prstGeom prst="rect">
            <a:avLst/>
          </a:prstGeom>
          <a:noFill/>
        </p:spPr>
        <p:txBody>
          <a:bodyPr wrap="square" rtlCol="0">
            <a:spAutoFit/>
          </a:bodyPr>
          <a:p>
            <a:r>
              <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sym typeface="+mn-ea"/>
              </a:rPr>
              <a:t>铝材酸洗抛光清洗废液</a:t>
            </a:r>
            <a:r>
              <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rPr>
              <a:t>核心技术</a:t>
            </a:r>
            <a:endPar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639445" y="1320800"/>
            <a:ext cx="9944735" cy="4215765"/>
          </a:xfrm>
          <a:prstGeom prst="rect">
            <a:avLst/>
          </a:prstGeom>
          <a:noFill/>
        </p:spPr>
        <p:txBody>
          <a:bodyPr wrap="square" rtlCol="0">
            <a:spAutoFit/>
          </a:bodyPr>
          <a:p>
            <a:r>
              <a:rPr lang="zh-CN" altLang="en-US" sz="2800" b="1"/>
              <a:t>工艺分析</a:t>
            </a:r>
            <a:endParaRPr lang="zh-CN" altLang="en-US" sz="2800" b="1"/>
          </a:p>
          <a:p>
            <a:pPr fontAlgn="auto">
              <a:lnSpc>
                <a:spcPct val="200000"/>
              </a:lnSpc>
            </a:pPr>
            <a:r>
              <a:rPr lang="en-US" altLang="zh-CN"/>
              <a:t>   </a:t>
            </a:r>
            <a:r>
              <a:rPr lang="en-US" altLang="zh-CN" sz="2400"/>
              <a:t> </a:t>
            </a:r>
            <a:r>
              <a:rPr lang="zh-CN" altLang="en-US" sz="2400"/>
              <a:t>铝材酸洗抛光清洗废液中含有高浓度的磷酸、硫酸及铝离子，具有毒性大、难处理等特点。本项目的核心工艺为采用矮床吸酸树脂酸阻滞工艺，酸阻滞分离技术与常规的中和沉淀技术相比，可选择性吸附强酸并综合利用，不需要消耗大量的化学试剂，不产生二次污染，现已广泛应用于冶金、电镀和金属表面处理等行业的废酸回收。</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9885" y="236855"/>
            <a:ext cx="5269230" cy="645160"/>
          </a:xfrm>
          <a:prstGeom prst="rect">
            <a:avLst/>
          </a:prstGeom>
          <a:noFill/>
        </p:spPr>
        <p:txBody>
          <a:bodyPr wrap="square" rtlCol="0">
            <a:spAutoFit/>
          </a:bodyPr>
          <a:p>
            <a:r>
              <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rPr>
              <a:t>硫酸铝水处理剂核心技术</a:t>
            </a:r>
            <a:endPar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676910" y="1362075"/>
            <a:ext cx="10837545" cy="3169285"/>
          </a:xfrm>
          <a:prstGeom prst="rect">
            <a:avLst/>
          </a:prstGeom>
          <a:noFill/>
        </p:spPr>
        <p:txBody>
          <a:bodyPr wrap="square" rtlCol="0">
            <a:spAutoFit/>
          </a:bodyPr>
          <a:p>
            <a:pPr fontAlgn="auto">
              <a:lnSpc>
                <a:spcPct val="200000"/>
              </a:lnSpc>
            </a:pPr>
            <a:r>
              <a:rPr lang="zh-CN" altLang="en-US" sz="2800" b="1"/>
              <a:t>工艺分析</a:t>
            </a:r>
            <a:endParaRPr lang="zh-CN" altLang="en-US" sz="2800" b="1"/>
          </a:p>
          <a:p>
            <a:pPr fontAlgn="auto">
              <a:lnSpc>
                <a:spcPct val="200000"/>
              </a:lnSpc>
            </a:pPr>
            <a:r>
              <a:rPr lang="en-US" altLang="zh-CN"/>
              <a:t>    </a:t>
            </a:r>
            <a:r>
              <a:rPr lang="zh-CN" altLang="en-US" sz="2400"/>
              <a:t>采用酸洗抛光再生液项目产生的含铝金属离子废水、煲模废碱液、煲模废碱渣、含铝污泥、铝灰等原料，通过硫酸在高温条件下将原料中的铝酸解成硫酸铝，并采用重金属除杂剂去除溶液中的重金属。</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38175" y="1379220"/>
            <a:ext cx="11137265" cy="4677410"/>
          </a:xfrm>
          <a:prstGeom prst="rect">
            <a:avLst/>
          </a:prstGeom>
          <a:noFill/>
        </p:spPr>
        <p:txBody>
          <a:bodyPr wrap="square" rtlCol="0" anchor="t">
            <a:spAutoFit/>
          </a:bodyPr>
          <a:p>
            <a:pPr algn="l"/>
            <a:endParaRPr lang="zh-CN" altLang="en-US" sz="2800" b="1">
              <a:sym typeface="+mn-ea"/>
            </a:endParaRPr>
          </a:p>
          <a:p>
            <a:pPr algn="l" fontAlgn="auto">
              <a:lnSpc>
                <a:spcPct val="150000"/>
              </a:lnSpc>
            </a:pPr>
            <a:r>
              <a:rPr lang="en-US" altLang="zh-CN" sz="2400">
                <a:sym typeface="+mn-ea"/>
              </a:rPr>
              <a:t>   </a:t>
            </a:r>
            <a:r>
              <a:rPr lang="zh-CN" altLang="en-US" sz="2200">
                <a:sym typeface="+mn-ea"/>
              </a:rPr>
              <a:t>煲模废碱液：</a:t>
            </a:r>
            <a:endParaRPr lang="zh-CN" altLang="en-US" sz="2200">
              <a:sym typeface="+mn-ea"/>
            </a:endParaRPr>
          </a:p>
          <a:p>
            <a:pPr algn="l" fontAlgn="auto">
              <a:lnSpc>
                <a:spcPct val="150000"/>
              </a:lnSpc>
            </a:pPr>
            <a:r>
              <a:rPr lang="en-US" altLang="zh-CN" sz="2200">
                <a:sym typeface="+mn-ea"/>
              </a:rPr>
              <a:t>   </a:t>
            </a:r>
            <a:r>
              <a:rPr lang="zh-CN" altLang="en-US" sz="2200">
                <a:sym typeface="+mn-ea"/>
              </a:rPr>
              <a:t>是指挤压磨具铝料头脱模所用碱液。开槽时，煲模液NaOH浓度在300-400g/L之间，随着煲模量的增加，铝离子浓度上升，煲模速度不断下降，当槽里的碱浓度降低和铝离子达到饱和状态后，导致煲模碱液除铝效果变差、时间延长而形成废碱液。</a:t>
            </a:r>
            <a:endParaRPr lang="zh-CN" altLang="en-US" sz="2200"/>
          </a:p>
          <a:p>
            <a:pPr algn="l" fontAlgn="auto">
              <a:lnSpc>
                <a:spcPct val="150000"/>
              </a:lnSpc>
            </a:pPr>
            <a:r>
              <a:rPr lang="en-US" altLang="zh-CN" sz="2200">
                <a:sym typeface="+mn-ea"/>
              </a:rPr>
              <a:t>    </a:t>
            </a:r>
            <a:r>
              <a:rPr lang="zh-CN" altLang="en-US" sz="2200">
                <a:sym typeface="+mn-ea"/>
              </a:rPr>
              <a:t>含铝污泥：</a:t>
            </a:r>
            <a:endParaRPr lang="zh-CN" altLang="en-US" sz="2200"/>
          </a:p>
          <a:p>
            <a:pPr algn="l" fontAlgn="auto">
              <a:lnSpc>
                <a:spcPct val="150000"/>
              </a:lnSpc>
            </a:pPr>
            <a:r>
              <a:rPr lang="en-US" altLang="zh-CN" sz="2200">
                <a:sym typeface="+mn-ea"/>
              </a:rPr>
              <a:t>    </a:t>
            </a:r>
            <a:r>
              <a:rPr lang="zh-CN" altLang="en-US" sz="2200">
                <a:sym typeface="+mn-ea"/>
              </a:rPr>
              <a:t>铝型材厂对铝材进行表面酸（碱）洗、除油、除锈、洗涤、着色等加工工艺，各工艺处理后须进行水洗。水洗产生的含铝废水经废水处理设施处理后产生含铝污泥。</a:t>
            </a:r>
            <a:endParaRPr lang="zh-CN" altLang="en-US" sz="2400"/>
          </a:p>
          <a:p>
            <a:endParaRPr lang="en-US" altLang="zh-CN"/>
          </a:p>
          <a:p>
            <a:endParaRPr lang="zh-CN" altLang="en-US"/>
          </a:p>
        </p:txBody>
      </p:sp>
      <p:sp>
        <p:nvSpPr>
          <p:cNvPr id="3" name="文本框 2"/>
          <p:cNvSpPr txBox="1"/>
          <p:nvPr/>
        </p:nvSpPr>
        <p:spPr>
          <a:xfrm>
            <a:off x="349885" y="236855"/>
            <a:ext cx="5269230" cy="645160"/>
          </a:xfrm>
          <a:prstGeom prst="rect">
            <a:avLst/>
          </a:prstGeom>
          <a:noFill/>
        </p:spPr>
        <p:txBody>
          <a:bodyPr wrap="square" rtlCol="0">
            <a:spAutoFit/>
          </a:bodyPr>
          <a:p>
            <a:r>
              <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rPr>
              <a:t>硫酸铝水处理剂核心技术</a:t>
            </a:r>
            <a:endPar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748665" y="1379220"/>
            <a:ext cx="3469640" cy="546100"/>
          </a:xfrm>
          <a:prstGeom prst="rect">
            <a:avLst/>
          </a:prstGeom>
          <a:noFill/>
        </p:spPr>
        <p:txBody>
          <a:bodyPr wrap="square" rtlCol="0">
            <a:noAutofit/>
          </a:bodyPr>
          <a:p>
            <a:r>
              <a:rPr lang="zh-CN" altLang="en-US" sz="2800" b="1">
                <a:sym typeface="+mn-ea"/>
              </a:rPr>
              <a:t>原料介绍</a:t>
            </a:r>
            <a:endParaRPr lang="zh-CN" altLang="en-US" sz="2800" b="1">
              <a:sym typeface="+mn-ea"/>
            </a:endParaRPr>
          </a:p>
          <a:p>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4" name="任意多边形 33"/>
          <p:cNvSpPr/>
          <p:nvPr/>
        </p:nvSpPr>
        <p:spPr>
          <a:xfrm flipH="1">
            <a:off x="5164455" y="-6985"/>
            <a:ext cx="7027545" cy="6864985"/>
          </a:xfrm>
          <a:custGeom>
            <a:avLst/>
            <a:gdLst>
              <a:gd name="connsiteX0" fmla="*/ 7742214 w 8950036"/>
              <a:gd name="connsiteY0" fmla="*/ 0 h 6864927"/>
              <a:gd name="connsiteX1" fmla="*/ 0 w 8950036"/>
              <a:gd name="connsiteY1" fmla="*/ 0 h 6864927"/>
              <a:gd name="connsiteX2" fmla="*/ 0 w 8950036"/>
              <a:gd name="connsiteY2" fmla="*/ 6864927 h 6864927"/>
              <a:gd name="connsiteX3" fmla="*/ 7736770 w 8950036"/>
              <a:gd name="connsiteY3" fmla="*/ 6864927 h 6864927"/>
              <a:gd name="connsiteX4" fmla="*/ 7862147 w 8950036"/>
              <a:gd name="connsiteY4" fmla="*/ 6705384 h 6864927"/>
              <a:gd name="connsiteX5" fmla="*/ 8950036 w 8950036"/>
              <a:gd name="connsiteY5" fmla="*/ 3429000 h 6864927"/>
              <a:gd name="connsiteX6" fmla="*/ 7862147 w 8950036"/>
              <a:gd name="connsiteY6" fmla="*/ 152617 h 686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036" h="6864927">
                <a:moveTo>
                  <a:pt x="7742214" y="0"/>
                </a:moveTo>
                <a:lnTo>
                  <a:pt x="0" y="0"/>
                </a:lnTo>
                <a:lnTo>
                  <a:pt x="0" y="6864927"/>
                </a:lnTo>
                <a:lnTo>
                  <a:pt x="7736770" y="6864927"/>
                </a:lnTo>
                <a:lnTo>
                  <a:pt x="7862147" y="6705384"/>
                </a:lnTo>
                <a:cubicBezTo>
                  <a:pt x="8545411" y="5791752"/>
                  <a:pt x="8950036" y="4657629"/>
                  <a:pt x="8950036" y="3429000"/>
                </a:cubicBezTo>
                <a:cubicBezTo>
                  <a:pt x="8950036" y="2200372"/>
                  <a:pt x="8545411" y="1066249"/>
                  <a:pt x="7862147" y="15261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1385895" y="2993688"/>
            <a:ext cx="1800200" cy="1189280"/>
            <a:chOff x="1552155" y="2975970"/>
            <a:chExt cx="1800200" cy="1189280"/>
          </a:xfrm>
        </p:grpSpPr>
        <p:sp>
          <p:nvSpPr>
            <p:cNvPr id="36" name="TextBox 7"/>
            <p:cNvSpPr txBox="1"/>
            <p:nvPr/>
          </p:nvSpPr>
          <p:spPr>
            <a:xfrm>
              <a:off x="1552155" y="3926017"/>
              <a:ext cx="1800200" cy="239233"/>
            </a:xfrm>
            <a:prstGeom prst="rect">
              <a:avLst/>
            </a:prstGeom>
            <a:noFill/>
          </p:spPr>
          <p:txBody>
            <a:bodyPr wrap="square" lIns="0" tIns="0" rIns="0" bIns="0" anchor="ctr">
              <a:normAutofit fontScale="92500" lnSpcReduction="20000"/>
            </a:bodyPr>
            <a:lstStyle/>
            <a:p>
              <a:pPr algn="ctr"/>
              <a:r>
                <a:rPr lang="en-US" altLang="zh-CN" sz="2000" dirty="0">
                  <a:solidFill>
                    <a:srgbClr val="5B9BD5"/>
                  </a:solidFill>
                  <a:latin typeface="微软雅黑" panose="020B0503020204020204" pitchFamily="34" charset="-122"/>
                  <a:ea typeface="微软雅黑" panose="020B0503020204020204" pitchFamily="34" charset="-122"/>
                </a:rPr>
                <a:t>CONTENTS</a:t>
              </a:r>
              <a:endParaRPr lang="en-US" altLang="zh-CN" sz="2000" dirty="0">
                <a:solidFill>
                  <a:srgbClr val="5B9BD5"/>
                </a:solidFill>
                <a:latin typeface="微软雅黑" panose="020B0503020204020204" pitchFamily="34" charset="-122"/>
                <a:ea typeface="微软雅黑" panose="020B0503020204020204" pitchFamily="34" charset="-122"/>
              </a:endParaRPr>
            </a:p>
          </p:txBody>
        </p:sp>
        <p:sp>
          <p:nvSpPr>
            <p:cNvPr id="37" name="TextBox 8"/>
            <p:cNvSpPr txBox="1"/>
            <p:nvPr/>
          </p:nvSpPr>
          <p:spPr>
            <a:xfrm>
              <a:off x="1804183" y="2975970"/>
              <a:ext cx="1296144" cy="615553"/>
            </a:xfrm>
            <a:prstGeom prst="rect">
              <a:avLst/>
            </a:prstGeom>
            <a:noFill/>
          </p:spPr>
          <p:txBody>
            <a:bodyPr wrap="square" lIns="0" tIns="0" rIns="0" bIns="0">
              <a:noAutofit/>
            </a:bodyPr>
            <a:lstStyle/>
            <a:p>
              <a:pPr algn="ctr"/>
              <a:r>
                <a:rPr lang="zh-CN" altLang="en-US" sz="4800" b="1" dirty="0">
                  <a:solidFill>
                    <a:srgbClr val="5B9BD5"/>
                  </a:solidFill>
                  <a:latin typeface="微软雅黑" panose="020B0503020204020204" pitchFamily="34" charset="-122"/>
                  <a:ea typeface="微软雅黑" panose="020B0503020204020204" pitchFamily="34" charset="-122"/>
                </a:rPr>
                <a:t>目录</a:t>
              </a:r>
              <a:endParaRPr lang="zh-CN" altLang="en-US" sz="4800" b="1" dirty="0">
                <a:solidFill>
                  <a:srgbClr val="5B9BD5"/>
                </a:solidFill>
                <a:latin typeface="微软雅黑" panose="020B0503020204020204" pitchFamily="34" charset="-122"/>
                <a:ea typeface="微软雅黑" panose="020B0503020204020204" pitchFamily="34" charset="-122"/>
              </a:endParaRPr>
            </a:p>
          </p:txBody>
        </p:sp>
      </p:grpSp>
      <p:sp>
        <p:nvSpPr>
          <p:cNvPr id="42" name="MH_Other_1"/>
          <p:cNvSpPr>
            <a:spLocks noChangeAspect="1"/>
          </p:cNvSpPr>
          <p:nvPr>
            <p:custDataLst>
              <p:tags r:id="rId1"/>
            </p:custDataLst>
          </p:nvPr>
        </p:nvSpPr>
        <p:spPr>
          <a:xfrm>
            <a:off x="6996430" y="2308860"/>
            <a:ext cx="625475" cy="626745"/>
          </a:xfrm>
          <a:prstGeom prst="ellipse">
            <a:avLst/>
          </a:prstGeom>
          <a:solidFill>
            <a:schemeClr val="accent1"/>
          </a:solidFill>
          <a:ln w="57150" cap="flat" cmpd="sng" algn="ctr">
            <a:solidFill>
              <a:schemeClr val="bg1"/>
            </a:solidFill>
            <a:prstDash val="solid"/>
          </a:ln>
          <a:effectLst/>
        </p:spPr>
        <p:txBody>
          <a:bodyPr lIns="0" tIns="0" rIns="0" bIns="0" anchor="ctr"/>
          <a:lstStyle/>
          <a:p>
            <a:pPr algn="ctr">
              <a:defRPr/>
            </a:pPr>
            <a:r>
              <a:rPr lang="en-US" altLang="zh-CN" sz="40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en-US" altLang="zh-CN" sz="40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MH_Text_1"/>
          <p:cNvSpPr/>
          <p:nvPr>
            <p:custDataLst>
              <p:tags r:id="rId2"/>
            </p:custDataLst>
          </p:nvPr>
        </p:nvSpPr>
        <p:spPr>
          <a:xfrm>
            <a:off x="7940918" y="2308721"/>
            <a:ext cx="2810209" cy="984885"/>
          </a:xfrm>
          <a:prstGeom prst="rect">
            <a:avLst/>
          </a:prstGeom>
        </p:spPr>
        <p:txBody>
          <a:bodyPr wrap="square" lIns="0" tIns="0" rIns="0" bIns="0" anchor="ctr">
            <a:spAutoFit/>
          </a:bodyPr>
          <a:lstStyle/>
          <a:p>
            <a:r>
              <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公司简介</a:t>
            </a:r>
            <a:endParaRPr lang="en-US" altLang="zh-CN"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endParaRPr lang="en-US" altLang="zh-CN"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MH_Other_1"/>
          <p:cNvSpPr>
            <a:spLocks noChangeAspect="1"/>
          </p:cNvSpPr>
          <p:nvPr>
            <p:custDataLst>
              <p:tags r:id="rId3"/>
            </p:custDataLst>
          </p:nvPr>
        </p:nvSpPr>
        <p:spPr>
          <a:xfrm>
            <a:off x="6995795" y="3500120"/>
            <a:ext cx="613410" cy="614680"/>
          </a:xfrm>
          <a:prstGeom prst="ellipse">
            <a:avLst/>
          </a:prstGeom>
          <a:solidFill>
            <a:schemeClr val="accent1"/>
          </a:solidFill>
          <a:ln w="57150" cap="flat" cmpd="sng" algn="ctr">
            <a:solidFill>
              <a:schemeClr val="bg1"/>
            </a:solidFill>
            <a:prstDash val="solid"/>
          </a:ln>
          <a:effectLst/>
        </p:spPr>
        <p:txBody>
          <a:bodyPr lIns="0" tIns="0" rIns="0" bIns="0" anchor="ctr"/>
          <a:lstStyle/>
          <a:p>
            <a:pPr algn="ctr">
              <a:defRPr/>
            </a:pPr>
            <a:r>
              <a:rPr lang="en-US" altLang="zh-CN" sz="40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en-US" altLang="zh-CN" sz="40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MH_Text_1"/>
          <p:cNvSpPr/>
          <p:nvPr>
            <p:custDataLst>
              <p:tags r:id="rId4"/>
            </p:custDataLst>
          </p:nvPr>
        </p:nvSpPr>
        <p:spPr>
          <a:xfrm>
            <a:off x="7940675" y="3595370"/>
            <a:ext cx="3123565" cy="492125"/>
          </a:xfrm>
          <a:prstGeom prst="rect">
            <a:avLst/>
          </a:prstGeom>
        </p:spPr>
        <p:txBody>
          <a:bodyPr wrap="square" lIns="0" tIns="0" rIns="0" bIns="0" anchor="ctr">
            <a:spAutoFit/>
          </a:bodyPr>
          <a:lstStyle/>
          <a:p>
            <a:r>
              <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产品</a:t>
            </a:r>
            <a:r>
              <a:rPr lang="en-US" altLang="zh-CN"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再生活性炭</a:t>
            </a:r>
            <a:endPar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MH_Other_1"/>
          <p:cNvSpPr>
            <a:spLocks noChangeAspect="1"/>
          </p:cNvSpPr>
          <p:nvPr>
            <p:custDataLst>
              <p:tags r:id="rId5"/>
            </p:custDataLst>
          </p:nvPr>
        </p:nvSpPr>
        <p:spPr>
          <a:xfrm>
            <a:off x="6995160" y="4746625"/>
            <a:ext cx="626745" cy="628015"/>
          </a:xfrm>
          <a:prstGeom prst="ellipse">
            <a:avLst/>
          </a:prstGeom>
          <a:solidFill>
            <a:schemeClr val="accent1"/>
          </a:solidFill>
          <a:ln w="57150" cap="flat" cmpd="sng" algn="ctr">
            <a:solidFill>
              <a:schemeClr val="bg1"/>
            </a:solidFill>
            <a:prstDash val="solid"/>
          </a:ln>
          <a:effectLst/>
        </p:spPr>
        <p:txBody>
          <a:bodyPr lIns="0" tIns="0" rIns="0" bIns="0" anchor="ctr"/>
          <a:p>
            <a:pPr algn="ctr">
              <a:defRPr/>
            </a:pPr>
            <a:r>
              <a:rPr lang="en-US" altLang="zh-CN" sz="40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altLang="zh-CN" sz="40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MH_Text_1"/>
          <p:cNvSpPr/>
          <p:nvPr>
            <p:custDataLst>
              <p:tags r:id="rId6"/>
            </p:custDataLst>
          </p:nvPr>
        </p:nvSpPr>
        <p:spPr>
          <a:xfrm>
            <a:off x="7940675" y="4814570"/>
            <a:ext cx="3996690" cy="492125"/>
          </a:xfrm>
          <a:prstGeom prst="rect">
            <a:avLst/>
          </a:prstGeom>
        </p:spPr>
        <p:txBody>
          <a:bodyPr wrap="square" lIns="0" tIns="0" rIns="0" bIns="0" anchor="ctr">
            <a:spAutoFit/>
          </a:bodyPr>
          <a:p>
            <a:r>
              <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产品</a:t>
            </a:r>
            <a:r>
              <a:rPr lang="en-US" altLang="zh-CN"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酸洗抛光清洗液</a:t>
            </a:r>
            <a:endPar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4" name="图片 3"/>
          <p:cNvPicPr/>
          <p:nvPr/>
        </p:nvPicPr>
        <p:blipFill>
          <a:blip r:embed="rId7">
            <a:alphaModFix amt="36000"/>
            <a:clrChange>
              <a:clrFrom>
                <a:srgbClr val="FFFFFF">
                  <a:alpha val="100000"/>
                </a:srgbClr>
              </a:clrFrom>
              <a:clrTo>
                <a:srgbClr val="FFFFFF">
                  <a:alpha val="100000"/>
                  <a:alpha val="0"/>
                </a:srgbClr>
              </a:clrTo>
            </a:clrChange>
          </a:blip>
          <a:stretch>
            <a:fillRect/>
          </a:stretch>
        </p:blipFill>
        <p:spPr>
          <a:xfrm>
            <a:off x="744220" y="2115185"/>
            <a:ext cx="3245485" cy="30753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95605" y="206375"/>
            <a:ext cx="5269230" cy="645160"/>
          </a:xfrm>
          <a:prstGeom prst="rect">
            <a:avLst/>
          </a:prstGeom>
          <a:noFill/>
        </p:spPr>
        <p:txBody>
          <a:bodyPr wrap="square" rtlCol="0">
            <a:spAutoFit/>
          </a:bodyPr>
          <a:p>
            <a:r>
              <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rPr>
              <a:t>硫酸铝水处理剂核心技术</a:t>
            </a:r>
            <a:endPar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600710" y="1218565"/>
            <a:ext cx="11313795" cy="5908040"/>
          </a:xfrm>
          <a:prstGeom prst="rect">
            <a:avLst/>
          </a:prstGeom>
          <a:noFill/>
        </p:spPr>
        <p:txBody>
          <a:bodyPr wrap="square" rtlCol="0" anchor="t">
            <a:spAutoFit/>
          </a:bodyPr>
          <a:p>
            <a:pPr algn="l" fontAlgn="auto">
              <a:lnSpc>
                <a:spcPct val="150000"/>
              </a:lnSpc>
            </a:pPr>
            <a:r>
              <a:rPr lang="en-US" altLang="zh-CN" sz="2800" b="1">
                <a:sym typeface="+mn-ea"/>
              </a:rPr>
              <a:t> </a:t>
            </a:r>
            <a:r>
              <a:rPr lang="zh-CN" altLang="en-US" sz="2800" b="1">
                <a:sym typeface="+mn-ea"/>
              </a:rPr>
              <a:t>原料介绍</a:t>
            </a:r>
            <a:endParaRPr lang="zh-CN" altLang="en-US"/>
          </a:p>
          <a:p>
            <a:pPr algn="l" fontAlgn="auto">
              <a:lnSpc>
                <a:spcPct val="150000"/>
              </a:lnSpc>
            </a:pPr>
            <a:r>
              <a:rPr lang="en-US" altLang="zh-CN" sz="2200">
                <a:sym typeface="+mn-ea"/>
              </a:rPr>
              <a:t>    </a:t>
            </a:r>
            <a:r>
              <a:rPr lang="zh-CN" altLang="en-US" sz="2200">
                <a:sym typeface="+mn-ea"/>
              </a:rPr>
              <a:t>煲模废碱渣：</a:t>
            </a:r>
            <a:endParaRPr lang="zh-CN" altLang="en-US" sz="2200">
              <a:sym typeface="+mn-ea"/>
            </a:endParaRPr>
          </a:p>
          <a:p>
            <a:pPr algn="l" fontAlgn="auto">
              <a:lnSpc>
                <a:spcPct val="150000"/>
              </a:lnSpc>
            </a:pPr>
            <a:r>
              <a:rPr lang="zh-CN" altLang="en-US" sz="2200">
                <a:sym typeface="+mn-ea"/>
              </a:rPr>
              <a:t> </a:t>
            </a:r>
            <a:r>
              <a:rPr lang="en-US" altLang="zh-CN" sz="2200">
                <a:sym typeface="+mn-ea"/>
              </a:rPr>
              <a:t>   </a:t>
            </a:r>
            <a:r>
              <a:rPr lang="zh-CN" altLang="en-US" sz="2200"/>
              <a:t>模具是铝挤压生产过程中的关键部件，当挤压机台使用后卸下模具，其存在一定量的废铝堵塞在模具孔中，需用起重机吊入装有氢氧化钠溶液的碱槽内，待粘附在模具孔中的废铝部分溶解后，把模具清洗干净并敲出废铝。煲模过程中，模具孔中的废铝与氢氧化钠溶液发生化学反应，生成氢氧化铝等沉淀物，形成废碱渣。</a:t>
            </a:r>
            <a:endParaRPr lang="zh-CN" altLang="en-US" sz="2200"/>
          </a:p>
          <a:p>
            <a:pPr algn="l" fontAlgn="auto">
              <a:lnSpc>
                <a:spcPct val="150000"/>
              </a:lnSpc>
            </a:pPr>
            <a:r>
              <a:rPr lang="en-US" altLang="zh-CN" sz="2200"/>
              <a:t>    </a:t>
            </a:r>
            <a:r>
              <a:rPr lang="zh-CN" altLang="en-US" sz="2200"/>
              <a:t>铝灰：</a:t>
            </a:r>
            <a:endParaRPr lang="zh-CN" altLang="en-US" sz="2200"/>
          </a:p>
          <a:p>
            <a:pPr algn="l" fontAlgn="auto">
              <a:lnSpc>
                <a:spcPct val="150000"/>
              </a:lnSpc>
            </a:pPr>
            <a:r>
              <a:rPr lang="zh-CN" altLang="en-US" sz="2200"/>
              <a:t> </a:t>
            </a:r>
            <a:r>
              <a:rPr lang="en-US" altLang="zh-CN" sz="2200"/>
              <a:t>   是电解铝或铸造铝生产工艺中产生的熔渣经冷却加工后的产物,其主要成分为金属</a:t>
            </a:r>
            <a:r>
              <a:rPr lang="zh-CN" altLang="en-US" sz="2200"/>
              <a:t>铝、三氧化二铝、二氧化硅等。</a:t>
            </a:r>
            <a:endParaRPr lang="en-US" altLang="zh-CN" sz="2200"/>
          </a:p>
          <a:p>
            <a:endParaRPr lang="zh-CN" altLang="en-US">
              <a:sym typeface="+mn-ea"/>
            </a:endParaRPr>
          </a:p>
          <a:p>
            <a:endParaRPr lang="en-US" altLang="zh-CN"/>
          </a:p>
          <a:p>
            <a:endParaRPr lang="en-US" altLang="zh-CN"/>
          </a:p>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3000"/>
          </a:blip>
          <a:stretch>
            <a:fillRect/>
          </a:stretch>
        </a:blipFill>
        <a:effectLst/>
      </p:bgPr>
    </p:bg>
    <p:spTree>
      <p:nvGrpSpPr>
        <p:cNvPr id="1" name=""/>
        <p:cNvGrpSpPr/>
        <p:nvPr/>
      </p:nvGrpSpPr>
      <p:grpSpPr>
        <a:xfrm>
          <a:off x="0" y="0"/>
          <a:ext cx="0" cy="0"/>
          <a:chOff x="0" y="0"/>
          <a:chExt cx="0" cy="0"/>
        </a:xfrm>
      </p:grpSpPr>
      <p:sp>
        <p:nvSpPr>
          <p:cNvPr id="22" name="矩形 32"/>
          <p:cNvSpPr/>
          <p:nvPr/>
        </p:nvSpPr>
        <p:spPr>
          <a:xfrm flipH="1">
            <a:off x="4186317" y="2882837"/>
            <a:ext cx="883066" cy="917201"/>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32"/>
          <p:cNvSpPr/>
          <p:nvPr/>
        </p:nvSpPr>
        <p:spPr>
          <a:xfrm rot="16200000">
            <a:off x="8110428" y="3854207"/>
            <a:ext cx="883066" cy="917201"/>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2565400" y="5029835"/>
            <a:ext cx="4124960" cy="398780"/>
          </a:xfrm>
          <a:prstGeom prst="rect">
            <a:avLst/>
          </a:prstGeom>
          <a:noFill/>
        </p:spPr>
        <p:txBody>
          <a:bodyPr wrap="square" rtlCol="0">
            <a:spAutoFit/>
          </a:bodyPr>
          <a:p>
            <a:r>
              <a:rPr lang="zh-CN" altLang="en-US" sz="2000">
                <a:latin typeface="微软雅黑" panose="020B0503020204020204" pitchFamily="34" charset="-122"/>
                <a:ea typeface="微软雅黑" panose="020B0503020204020204" pitchFamily="34" charset="-122"/>
              </a:rPr>
              <a:t>公司公众号，查询、合作欢迎关注</a:t>
            </a:r>
            <a:endParaRPr lang="zh-CN" altLang="en-US" sz="2000">
              <a:latin typeface="微软雅黑" panose="020B0503020204020204" pitchFamily="34" charset="-122"/>
              <a:ea typeface="微软雅黑" panose="020B0503020204020204" pitchFamily="34" charset="-122"/>
            </a:endParaRPr>
          </a:p>
        </p:txBody>
      </p:sp>
      <p:sp>
        <p:nvSpPr>
          <p:cNvPr id="2" name="文本框 1"/>
          <p:cNvSpPr txBox="1"/>
          <p:nvPr/>
        </p:nvSpPr>
        <p:spPr>
          <a:xfrm>
            <a:off x="1106170" y="749935"/>
            <a:ext cx="5732145" cy="661035"/>
          </a:xfrm>
          <a:prstGeom prst="rect">
            <a:avLst/>
          </a:prstGeom>
          <a:noFill/>
          <a:ln>
            <a:noFill/>
          </a:ln>
        </p:spPr>
        <p:txBody>
          <a:bodyPr wrap="square" rtlCol="0">
            <a:noAutofit/>
            <a:scene3d>
              <a:camera prst="orthographicFront"/>
              <a:lightRig rig="threePt" dir="t"/>
            </a:scene3d>
          </a:bodyPr>
          <a:p>
            <a:r>
              <a:rPr lang="en-US" altLang="zh-CN" sz="4800">
                <a:solidFill>
                  <a:schemeClr val="accent1">
                    <a:lumMod val="50000"/>
                  </a:schemeClr>
                </a:solidFill>
                <a:effectLst>
                  <a:glow rad="101600">
                    <a:schemeClr val="accent3">
                      <a:satMod val="175000"/>
                      <a:alpha val="40000"/>
                    </a:schemeClr>
                  </a:glow>
                  <a:reflection blurRad="6350" stA="53000" endA="300" endPos="35500" dir="5400000" sy="-90000" algn="bl" rotWithShape="0"/>
                </a:effectLst>
                <a:latin typeface="微软雅黑" panose="020B0503020204020204" pitchFamily="34" charset="-122"/>
                <a:ea typeface="微软雅黑" panose="020B0503020204020204" pitchFamily="34" charset="-122"/>
              </a:rPr>
              <a:t> </a:t>
            </a:r>
            <a:endParaRPr lang="en-US" altLang="zh-CN" sz="4800">
              <a:solidFill>
                <a:schemeClr val="accent1">
                  <a:lumMod val="50000"/>
                </a:schemeClr>
              </a:solidFill>
              <a:effectLst>
                <a:glow rad="101600">
                  <a:schemeClr val="accent3">
                    <a:satMod val="175000"/>
                    <a:alpha val="40000"/>
                  </a:schemeClr>
                </a:glow>
                <a:reflection blurRad="6350" stA="53000" endA="300" endPos="35500" dir="5400000" sy="-90000" algn="bl" rotWithShape="0"/>
              </a:effectLst>
              <a:latin typeface="微软雅黑" panose="020B0503020204020204" pitchFamily="34" charset="-122"/>
              <a:ea typeface="微软雅黑" panose="020B0503020204020204" pitchFamily="34" charset="-122"/>
            </a:endParaRPr>
          </a:p>
          <a:p>
            <a:r>
              <a:rPr lang="zh-CN" altLang="zh-CN" sz="4800">
                <a:solidFill>
                  <a:schemeClr val="accent1">
                    <a:lumMod val="50000"/>
                  </a:schemeClr>
                </a:solidFill>
                <a:effectLst>
                  <a:glow rad="101600">
                    <a:schemeClr val="accent3">
                      <a:satMod val="175000"/>
                      <a:alpha val="40000"/>
                    </a:schemeClr>
                  </a:glow>
                  <a:reflection blurRad="6350" stA="53000" endA="300" endPos="35500" dir="5400000" sy="-90000" algn="bl" rotWithShape="0"/>
                </a:effectLst>
                <a:latin typeface="微软雅黑" panose="020B0503020204020204" pitchFamily="34" charset="-122"/>
                <a:ea typeface="微软雅黑" panose="020B0503020204020204" pitchFamily="34" charset="-122"/>
                <a:sym typeface="+mn-ea"/>
              </a:rPr>
              <a:t>诚邀</a:t>
            </a:r>
            <a:r>
              <a:rPr lang="zh-CN" altLang="zh-CN" sz="4800">
                <a:solidFill>
                  <a:schemeClr val="accent1">
                    <a:lumMod val="50000"/>
                  </a:schemeClr>
                </a:solidFill>
                <a:effectLst>
                  <a:glow rad="101600">
                    <a:schemeClr val="accent3">
                      <a:satMod val="175000"/>
                      <a:alpha val="40000"/>
                    </a:schemeClr>
                  </a:glow>
                  <a:reflection blurRad="6350" stA="53000" endA="300" endPos="35500" dir="5400000" sy="-90000" algn="bl" rotWithShape="0"/>
                </a:effectLst>
                <a:latin typeface="微软雅黑" panose="020B0503020204020204" pitchFamily="34" charset="-122"/>
                <a:ea typeface="微软雅黑" panose="020B0503020204020204" pitchFamily="34" charset="-122"/>
              </a:rPr>
              <a:t>您的合作与支持</a:t>
            </a:r>
            <a:endParaRPr lang="zh-CN" altLang="zh-CN" sz="4800">
              <a:solidFill>
                <a:schemeClr val="accent1">
                  <a:lumMod val="50000"/>
                </a:schemeClr>
              </a:solidFill>
              <a:effectLst>
                <a:glow rad="101600">
                  <a:schemeClr val="accent3">
                    <a:satMod val="175000"/>
                    <a:alpha val="40000"/>
                  </a:schemeClr>
                </a:glow>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pic>
        <p:nvPicPr>
          <p:cNvPr id="3" name="图片 2" descr="公司二维码"/>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3399155" y="2424430"/>
            <a:ext cx="2457450" cy="24574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 name="任意多边形 13"/>
          <p:cNvSpPr/>
          <p:nvPr/>
        </p:nvSpPr>
        <p:spPr>
          <a:xfrm flipH="1">
            <a:off x="0" y="2760518"/>
            <a:ext cx="5811983" cy="1336964"/>
          </a:xfrm>
          <a:custGeom>
            <a:avLst/>
            <a:gdLst>
              <a:gd name="connsiteX0" fmla="*/ 659822 w 5604839"/>
              <a:gd name="connsiteY0" fmla="*/ 0 h 1336964"/>
              <a:gd name="connsiteX1" fmla="*/ 672283 w 5604839"/>
              <a:gd name="connsiteY1" fmla="*/ 0 h 1336964"/>
              <a:gd name="connsiteX2" fmla="*/ 5604839 w 5604839"/>
              <a:gd name="connsiteY2" fmla="*/ 0 h 1336964"/>
              <a:gd name="connsiteX3" fmla="*/ 5604839 w 5604839"/>
              <a:gd name="connsiteY3" fmla="*/ 1336963 h 1336964"/>
              <a:gd name="connsiteX4" fmla="*/ 672293 w 5604839"/>
              <a:gd name="connsiteY4" fmla="*/ 1336963 h 1336964"/>
              <a:gd name="connsiteX5" fmla="*/ 672283 w 5604839"/>
              <a:gd name="connsiteY5" fmla="*/ 1336964 h 1336964"/>
              <a:gd name="connsiteX6" fmla="*/ 672273 w 5604839"/>
              <a:gd name="connsiteY6" fmla="*/ 1336963 h 1336964"/>
              <a:gd name="connsiteX7" fmla="*/ 659822 w 5604839"/>
              <a:gd name="connsiteY7" fmla="*/ 1336963 h 1336964"/>
              <a:gd name="connsiteX8" fmla="*/ 659822 w 5604839"/>
              <a:gd name="connsiteY8" fmla="*/ 1335715 h 1336964"/>
              <a:gd name="connsiteX9" fmla="*/ 536795 w 5604839"/>
              <a:gd name="connsiteY9" fmla="*/ 1323383 h 1336964"/>
              <a:gd name="connsiteX10" fmla="*/ 0 w 5604839"/>
              <a:gd name="connsiteY10" fmla="*/ 668482 h 1336964"/>
              <a:gd name="connsiteX11" fmla="*/ 536795 w 5604839"/>
              <a:gd name="connsiteY11" fmla="*/ 13581 h 1336964"/>
              <a:gd name="connsiteX12" fmla="*/ 659822 w 5604839"/>
              <a:gd name="connsiteY12" fmla="*/ 1249 h 133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39" h="1336964">
                <a:moveTo>
                  <a:pt x="659822" y="0"/>
                </a:moveTo>
                <a:lnTo>
                  <a:pt x="672283" y="0"/>
                </a:lnTo>
                <a:lnTo>
                  <a:pt x="5604839" y="0"/>
                </a:lnTo>
                <a:lnTo>
                  <a:pt x="5604839" y="1336963"/>
                </a:lnTo>
                <a:lnTo>
                  <a:pt x="672293" y="1336963"/>
                </a:lnTo>
                <a:lnTo>
                  <a:pt x="672283" y="1336964"/>
                </a:lnTo>
                <a:lnTo>
                  <a:pt x="672273" y="1336963"/>
                </a:lnTo>
                <a:lnTo>
                  <a:pt x="659822" y="1336963"/>
                </a:lnTo>
                <a:lnTo>
                  <a:pt x="659822" y="1335715"/>
                </a:lnTo>
                <a:lnTo>
                  <a:pt x="536795" y="1323383"/>
                </a:lnTo>
                <a:cubicBezTo>
                  <a:pt x="230446" y="1261049"/>
                  <a:pt x="0" y="991525"/>
                  <a:pt x="0" y="668482"/>
                </a:cubicBezTo>
                <a:cubicBezTo>
                  <a:pt x="0" y="345439"/>
                  <a:pt x="230446" y="75915"/>
                  <a:pt x="536795" y="13581"/>
                </a:cubicBezTo>
                <a:lnTo>
                  <a:pt x="659822" y="124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custDataLst>
              <p:tags r:id="rId1"/>
            </p:custDataLst>
          </p:nvPr>
        </p:nvSpPr>
        <p:spPr>
          <a:xfrm>
            <a:off x="5939870" y="3229064"/>
            <a:ext cx="937757" cy="615233"/>
          </a:xfrm>
          <a:prstGeom prst="rect">
            <a:avLst/>
          </a:prstGeom>
          <a:noFill/>
        </p:spPr>
        <p:txBody>
          <a:bodyPr wrap="none" lIns="0" tIns="0" rIns="0" bIns="0">
            <a:spAutoFit/>
          </a:bodyPr>
          <a:lstStyle/>
          <a:p>
            <a:pPr>
              <a:defRPr/>
            </a:pPr>
            <a:r>
              <a:rPr lang="en-US" altLang="zh-CN" sz="3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P</a:t>
            </a:r>
            <a:r>
              <a:rPr lang="en-US" altLang="zh-CN" sz="4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art</a:t>
            </a:r>
            <a:endParaRPr lang="zh-CN" altLang="en-US" sz="11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6096000" y="3067481"/>
            <a:ext cx="613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章 节</a:t>
            </a:r>
            <a:endParaRPr lang="zh-CN" altLang="en-US" sz="21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3"/>
            </p:custDataLst>
          </p:nvPr>
        </p:nvSpPr>
        <p:spPr bwMode="auto">
          <a:xfrm>
            <a:off x="7008003" y="2731264"/>
            <a:ext cx="1442703" cy="147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9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887402" y="3166541"/>
            <a:ext cx="4037177" cy="52451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379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公司简介</a:t>
            </a:r>
            <a:endParaRPr lang="zh-CN" altLang="en-US" sz="379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6" name="Rectangle 45"/>
          <p:cNvSpPr/>
          <p:nvPr/>
        </p:nvSpPr>
        <p:spPr>
          <a:xfrm>
            <a:off x="548640" y="909955"/>
            <a:ext cx="11094720" cy="546481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fontAlgn="auto">
              <a:lnSpc>
                <a:spcPts val="3400"/>
              </a:lnSpc>
            </a:pPr>
            <a:r>
              <a:rPr lang="en-US" altLang="zh-CN" sz="1700">
                <a:latin typeface="微软雅黑" panose="020B0503020204020204" pitchFamily="34" charset="-122"/>
                <a:ea typeface="微软雅黑" panose="020B0503020204020204" pitchFamily="34" charset="-122"/>
                <a:sym typeface="Arial" panose="020B0604020202020204" pitchFamily="34" charset="0"/>
              </a:rPr>
              <a:t>     </a:t>
            </a:r>
            <a:r>
              <a:rPr lang="en-US" altLang="zh-CN">
                <a:solidFill>
                  <a:schemeClr val="tx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 </a:t>
            </a:r>
            <a:r>
              <a:rPr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广东合溢再生资源环境科技有限公司</a:t>
            </a:r>
            <a:r>
              <a:rPr 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位于</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广东省开平市百合镇蒲桥工业区</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号，主要服务</a:t>
            </a:r>
            <a:r>
              <a:rPr 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珠三角地区的危险废物、一般工业固体废物等</a:t>
            </a:r>
            <a:r>
              <a:rPr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资源化</a:t>
            </a:r>
            <a:r>
              <a:rPr 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综合</a:t>
            </a:r>
            <a:r>
              <a:rPr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利用</a:t>
            </a:r>
            <a:r>
              <a:rPr 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及</a:t>
            </a:r>
            <a:r>
              <a:rPr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无害化处理。</a:t>
            </a:r>
            <a:endParaRPr sz="200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indent="0" algn="just" fontAlgn="auto">
              <a:lnSpc>
                <a:spcPts val="3400"/>
              </a:lnSpc>
            </a:pPr>
            <a:r>
              <a:rPr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 </a:t>
            </a:r>
            <a:r>
              <a:rPr 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     </a:t>
            </a:r>
            <a:r>
              <a:rPr 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公司主要从事活性炭销售、活性炭再生循环利用、技术咨询等相关服务；以及从事回收铝型材和金属制品企业产生的铝材酸洗抛光清洗废液、含铝污泥、煲模废碱液、煲模废碱渣、铝灰等一系列工业废物进行资源化处置，致力于实现</a:t>
            </a:r>
            <a:r>
              <a:rPr lang="en-US" alt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固体废物资源化、减量化、无害化</a:t>
            </a:r>
            <a:r>
              <a:rPr lang="en-US" alt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，增加社会经济效益，同时降低环境污染。</a:t>
            </a:r>
            <a:endPar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indent="0" algn="just" fontAlgn="auto">
              <a:lnSpc>
                <a:spcPts val="3400"/>
              </a:lnSpc>
            </a:pP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项目总投资</a:t>
            </a:r>
            <a:r>
              <a:rPr lang="en-US" alt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亿元，分别设置</a:t>
            </a:r>
            <a:r>
              <a:rPr lang="en-US" alt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条废活性炭再生生产线，</a:t>
            </a:r>
            <a:r>
              <a:rPr lang="en-US" alt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条酸洗抛光再生液生产线，</a:t>
            </a:r>
            <a:r>
              <a:rPr lang="en-US" alt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条硫酸铝水处理剂生产线。预计处理</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废活性炭（</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HW06</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HW08</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HW49</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10000t/a</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酸洗抛光清洗废液（</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HW17</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15000t/a</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含铝污泥（</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HW17</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500t/a</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煲模废碱液（</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HW35</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3000t/a</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煲模废碱渣</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HW35</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2500t/a</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铝灰</a:t>
            </a:r>
            <a:r>
              <a:rPr lang="en-US" altLang="zh-CN" sz="2000" b="1">
                <a:solidFill>
                  <a:schemeClr val="tx1"/>
                </a:solidFill>
                <a:latin typeface="微软雅黑" panose="020B0503020204020204" pitchFamily="34" charset="-122"/>
                <a:ea typeface="微软雅黑" panose="020B0503020204020204" pitchFamily="34" charset="-122"/>
                <a:sym typeface="Arial" panose="020B0604020202020204" pitchFamily="34" charset="0"/>
              </a:rPr>
              <a:t>(HW48)1000t/a</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indent="0" algn="just" fontAlgn="auto">
              <a:lnSpc>
                <a:spcPts val="3400"/>
              </a:lnSpc>
            </a:pP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rPr>
              <a:t>公司不仅建有相关的理化分析实验室，还配有专业化的团队负责来样、再生后的样品检测；且具有完善的样品预处理装置、产品再生装置以及废气治理等环保装置。</a:t>
            </a:r>
            <a:endParaRPr lang="zh-CN" altLang="en-US" sz="200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algn="l" fontAlgn="auto">
              <a:lnSpc>
                <a:spcPts val="3400"/>
              </a:lnSpc>
            </a:pPr>
            <a:endParaRPr>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50000"/>
              </a:lnSpc>
            </a:pPr>
            <a:endParaRPr>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descr="公司logo"/>
          <p:cNvPicPr>
            <a:picLocks noChangeAspect="1"/>
          </p:cNvPicPr>
          <p:nvPr/>
        </p:nvPicPr>
        <p:blipFill>
          <a:blip r:embed="rId1">
            <a:alphaModFix amt="24000"/>
            <a:clrChange>
              <a:clrFrom>
                <a:srgbClr val="FFFFFF">
                  <a:alpha val="100000"/>
                </a:srgbClr>
              </a:clrFrom>
              <a:clrTo>
                <a:srgbClr val="FFFFFF">
                  <a:alpha val="100000"/>
                  <a:alpha val="0"/>
                </a:srgbClr>
              </a:clrTo>
            </a:clrChange>
          </a:blip>
          <a:stretch>
            <a:fillRect/>
          </a:stretch>
        </p:blipFill>
        <p:spPr>
          <a:xfrm>
            <a:off x="2896870" y="-147320"/>
            <a:ext cx="639889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6" name="TextBox 8"/>
          <p:cNvSpPr txBox="1"/>
          <p:nvPr/>
        </p:nvSpPr>
        <p:spPr>
          <a:xfrm>
            <a:off x="4111147" y="75553"/>
            <a:ext cx="5073336" cy="553720"/>
          </a:xfrm>
          <a:prstGeom prst="rect">
            <a:avLst/>
          </a:prstGeom>
          <a:noFill/>
        </p:spPr>
        <p:txBody>
          <a:bodyPr wrap="square" lIns="0" tIns="0" rIns="0" bIns="0" rtlCol="0" anchor="ctr">
            <a:spAutoFit/>
          </a:bodyPr>
          <a:p>
            <a:pPr algn="ctr"/>
            <a:r>
              <a:rPr lang="zh-CN" altLang="en-US" sz="3600" b="1" dirty="0">
                <a:ln w="9525">
                  <a:solidFill>
                    <a:schemeClr val="bg1"/>
                  </a:solidFill>
                  <a:prstDash val="solid"/>
                </a:ln>
                <a:solidFill>
                  <a:schemeClr val="tx1"/>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sym typeface="Arial" panose="020B0604020202020204" pitchFamily="34" charset="0"/>
              </a:rPr>
              <a:t>厂区图</a:t>
            </a:r>
            <a:endParaRPr lang="zh-CN" altLang="en-US" sz="3600" b="1" dirty="0">
              <a:ln w="9525">
                <a:solidFill>
                  <a:schemeClr val="bg1"/>
                </a:solidFill>
                <a:prstDash val="solid"/>
              </a:ln>
              <a:solidFill>
                <a:schemeClr val="tx1"/>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5" name="ECB019B1-382A-4266-B25C-5B523AA43C14-1" descr="C:/Users/Administrator/AppData/Local/Temp/wpp.KIEWplwpp"/>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195580" y="1100455"/>
            <a:ext cx="5195570" cy="4206875"/>
          </a:xfrm>
          <a:prstGeom prst="rect">
            <a:avLst/>
          </a:prstGeom>
        </p:spPr>
      </p:pic>
      <p:sp>
        <p:nvSpPr>
          <p:cNvPr id="2" name="文本框 1"/>
          <p:cNvSpPr txBox="1"/>
          <p:nvPr/>
        </p:nvSpPr>
        <p:spPr>
          <a:xfrm>
            <a:off x="5514340" y="1327785"/>
            <a:ext cx="5857240" cy="3153689"/>
          </a:xfrm>
          <a:prstGeom prst="snipRoundRect">
            <a:avLst/>
          </a:prstGeom>
          <a:solidFill>
            <a:srgbClr val="FFFFFF"/>
          </a:solidFill>
          <a:ln>
            <a:solidFill>
              <a:schemeClr val="accent6">
                <a:lumMod val="75000"/>
              </a:schemeClr>
            </a:solidFill>
          </a:ln>
        </p:spPr>
        <p:txBody>
          <a:bodyPr wrap="square" rtlCol="0">
            <a:spAutoFit/>
          </a:bodyPr>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a:t>
            </a: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理念：</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1、以质量求生存，以质量求发展，向质量要效益。</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2、客户信誉是企业发展的源泉。</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3、和行业共成长，与社会同进步。</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4、重视合同，确保质量；准时交付，严守承诺。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5、既要向效益冲刺，也要向服务看齐。</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 </a:t>
            </a: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文本框 99"/>
          <p:cNvSpPr txBox="1"/>
          <p:nvPr/>
        </p:nvSpPr>
        <p:spPr>
          <a:xfrm>
            <a:off x="440690" y="320040"/>
            <a:ext cx="11356340" cy="693778"/>
          </a:xfrm>
          <a:prstGeom prst="horizontalScroll">
            <a:avLst/>
          </a:prstGeom>
          <a:solidFill>
            <a:schemeClr val="accent1">
              <a:lumMod val="60000"/>
              <a:lumOff val="40000"/>
            </a:schemeClr>
          </a:solidFill>
          <a:ln>
            <a:solidFill>
              <a:schemeClr val="accent1">
                <a:lumMod val="60000"/>
                <a:lumOff val="40000"/>
              </a:schemeClr>
            </a:solid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threePt" dir="t"/>
            </a:scene3d>
          </a:bodyPr>
          <a:p>
            <a:pPr indent="0"/>
            <a:r>
              <a:rPr lang="en-US" altLang="zh-CN" sz="2600" b="0">
                <a:ln w="13462">
                  <a:solidFill>
                    <a:schemeClr val="bg1"/>
                  </a:solidFill>
                  <a:prstDash val="solid"/>
                </a:ln>
                <a:solidFill>
                  <a:schemeClr val="bg1"/>
                </a:solidFill>
                <a:effectLst>
                  <a:outerShdw dist="38100" dir="2700000" algn="bl" rotWithShape="0">
                    <a:schemeClr val="accent5"/>
                  </a:outerShdw>
                </a:effectLst>
                <a:ea typeface="微软雅黑" panose="020B0503020204020204" pitchFamily="34" charset="-122"/>
              </a:rPr>
              <a:t>    </a:t>
            </a:r>
            <a:r>
              <a:rPr lang="zh-CN" altLang="zh-CN" sz="2600" b="0">
                <a:ln w="13462">
                  <a:solidFill>
                    <a:schemeClr val="bg1"/>
                  </a:solidFill>
                  <a:prstDash val="solid"/>
                </a:ln>
                <a:solidFill>
                  <a:schemeClr val="bg1"/>
                </a:solidFill>
                <a:effectLst>
                  <a:outerShdw dist="38100" dir="2700000" algn="bl" rotWithShape="0">
                    <a:schemeClr val="accent5"/>
                  </a:outerShdw>
                </a:effectLst>
                <a:ea typeface="微软雅黑" panose="020B0503020204020204" pitchFamily="34" charset="-122"/>
              </a:rPr>
              <a:t>公司</a:t>
            </a:r>
            <a:r>
              <a:rPr lang="zh-CN" sz="2600" b="0">
                <a:ln w="13462">
                  <a:solidFill>
                    <a:schemeClr val="bg1"/>
                  </a:solidFill>
                  <a:prstDash val="solid"/>
                </a:ln>
                <a:solidFill>
                  <a:schemeClr val="bg1"/>
                </a:solidFill>
                <a:effectLst>
                  <a:outerShdw dist="38100" dir="2700000" algn="bl" rotWithShape="0">
                    <a:schemeClr val="accent5"/>
                  </a:outerShdw>
                </a:effectLst>
                <a:ea typeface="微软雅黑" panose="020B0503020204020204" pitchFamily="34" charset="-122"/>
              </a:rPr>
              <a:t>愿景：推动活性炭、酸洗行业的发展，与危废行业共筑新的未来。</a:t>
            </a:r>
            <a:endParaRPr lang="zh-CN" altLang="en-US" sz="2600" b="0">
              <a:ln w="13462">
                <a:solidFill>
                  <a:schemeClr val="bg1"/>
                </a:solidFill>
                <a:prstDash val="solid"/>
              </a:ln>
              <a:solidFill>
                <a:schemeClr val="bg1"/>
              </a:solidFill>
              <a:effectLst>
                <a:outerShdw dist="38100" dir="2700000" algn="bl" rotWithShape="0">
                  <a:schemeClr val="accent5"/>
                </a:outerShdw>
              </a:effectLst>
              <a:ea typeface="微软雅黑" panose="020B0503020204020204" pitchFamily="34" charset="-122"/>
            </a:endParaRPr>
          </a:p>
        </p:txBody>
      </p:sp>
      <p:sp>
        <p:nvSpPr>
          <p:cNvPr id="4" name="文本框 3"/>
          <p:cNvSpPr txBox="1"/>
          <p:nvPr/>
        </p:nvSpPr>
        <p:spPr>
          <a:xfrm>
            <a:off x="6795770" y="4218305"/>
            <a:ext cx="3609340" cy="2403147"/>
          </a:xfrm>
          <a:prstGeom prst="roundRect">
            <a:avLst/>
          </a:prstGeom>
          <a:solidFill>
            <a:srgbClr val="FFFFFF"/>
          </a:solidFill>
          <a:ln>
            <a:solidFill>
              <a:schemeClr val="accent2">
                <a:lumMod val="75000"/>
              </a:schemeClr>
            </a:solidFill>
          </a:ln>
        </p:spPr>
        <p:txBody>
          <a:bodyPr wrap="square" rtlCol="0" anchor="t">
            <a:spAutoFit/>
          </a:bodyPr>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价值观：</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倾听客户需求，满足客户所需。</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提高工作效率，具备承压能力。</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保持诚信正直，信守共同承诺。</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员工携手共进，永不轻言放弃。</a:t>
            </a:r>
            <a:endParaRPr lang="zh-CN" altLang="en-US"/>
          </a:p>
        </p:txBody>
      </p:sp>
      <p:pic>
        <p:nvPicPr>
          <p:cNvPr id="9" name="图片 8" descr="t011ae5b2caf050cc9b"/>
          <p:cNvPicPr>
            <a:picLocks noChangeAspect="1"/>
          </p:cNvPicPr>
          <p:nvPr/>
        </p:nvPicPr>
        <p:blipFill>
          <a:blip r:embed="rId3">
            <a:clrChange>
              <a:clrFrom>
                <a:srgbClr val="FFFFFF">
                  <a:alpha val="100000"/>
                </a:srgbClr>
              </a:clrFrom>
              <a:clrTo>
                <a:srgbClr val="FFFFFF">
                  <a:alpha val="100000"/>
                  <a:alpha val="0"/>
                </a:srgbClr>
              </a:clrTo>
            </a:clrChange>
          </a:blip>
          <a:srcRect r="1263" b="8563"/>
          <a:stretch>
            <a:fillRect/>
          </a:stretch>
        </p:blipFill>
        <p:spPr>
          <a:xfrm>
            <a:off x="-307340" y="5000625"/>
            <a:ext cx="2506345" cy="18573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7" name="矩形 96"/>
          <p:cNvSpPr/>
          <p:nvPr/>
        </p:nvSpPr>
        <p:spPr>
          <a:xfrm>
            <a:off x="0" y="4730181"/>
            <a:ext cx="3266692" cy="508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rallelogram 8"/>
          <p:cNvSpPr/>
          <p:nvPr/>
        </p:nvSpPr>
        <p:spPr>
          <a:xfrm>
            <a:off x="-183918" y="5236958"/>
            <a:ext cx="3642567" cy="191935"/>
          </a:xfrm>
          <a:prstGeom prst="parallelogram">
            <a:avLst>
              <a:gd name="adj" fmla="val 100000"/>
            </a:avLst>
          </a:prstGeom>
          <a:solidFill>
            <a:srgbClr val="5B9BD5"/>
          </a:solidFill>
          <a:ln w="25400" cap="flat" cmpd="sng" algn="ctr">
            <a:noFill/>
            <a:prstDash val="solid"/>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5" name="Group 9"/>
          <p:cNvGrpSpPr/>
          <p:nvPr/>
        </p:nvGrpSpPr>
        <p:grpSpPr>
          <a:xfrm>
            <a:off x="3266703" y="4538248"/>
            <a:ext cx="191935" cy="870259"/>
            <a:chOff x="3027750" y="3235570"/>
            <a:chExt cx="126002" cy="571306"/>
          </a:xfrm>
          <a:solidFill>
            <a:schemeClr val="accent2">
              <a:lumMod val="75000"/>
            </a:schemeClr>
          </a:solidFill>
          <a:effectLst>
            <a:outerShdw dist="38100" dir="5400000" algn="ctr" rotWithShape="0">
              <a:srgbClr val="000000">
                <a:alpha val="10000"/>
              </a:srgbClr>
            </a:outerShdw>
          </a:effectLst>
        </p:grpSpPr>
        <p:sp>
          <p:nvSpPr>
            <p:cNvPr id="62" name="Parallelogram 10"/>
            <p:cNvSpPr/>
            <p:nvPr/>
          </p:nvSpPr>
          <p:spPr>
            <a:xfrm rot="5400000" flipH="1">
              <a:off x="2805099" y="3458223"/>
              <a:ext cx="571306" cy="126000"/>
            </a:xfrm>
            <a:prstGeom prst="parallelogram">
              <a:avLst>
                <a:gd name="adj" fmla="val 100000"/>
              </a:avLst>
            </a:prstGeom>
            <a:solidFill>
              <a:schemeClr val="accent1">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3" name="Parallelogram 11"/>
            <p:cNvSpPr/>
            <p:nvPr/>
          </p:nvSpPr>
          <p:spPr>
            <a:xfrm rot="5400000" flipH="1">
              <a:off x="2969256" y="3294064"/>
              <a:ext cx="242987" cy="126000"/>
            </a:xfrm>
            <a:prstGeom prst="parallelogram">
              <a:avLst>
                <a:gd name="adj" fmla="val 100000"/>
              </a:avLst>
            </a:prstGeom>
            <a:solidFill>
              <a:schemeClr val="accent1">
                <a:lumMod val="50000"/>
                <a:alpha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6" name="Parallelogram 16"/>
          <p:cNvSpPr/>
          <p:nvPr/>
        </p:nvSpPr>
        <p:spPr>
          <a:xfrm>
            <a:off x="3266440" y="4530725"/>
            <a:ext cx="2635250" cy="187325"/>
          </a:xfrm>
          <a:prstGeom prst="parallelogram">
            <a:avLst>
              <a:gd name="adj" fmla="val 100000"/>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Parallelogram 20"/>
          <p:cNvSpPr/>
          <p:nvPr/>
        </p:nvSpPr>
        <p:spPr>
          <a:xfrm>
            <a:off x="5727700" y="3053715"/>
            <a:ext cx="2843530" cy="166370"/>
          </a:xfrm>
          <a:prstGeom prst="parallelogram">
            <a:avLst>
              <a:gd name="adj" fmla="val 100000"/>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6" name="Parallelogram 30"/>
          <p:cNvSpPr/>
          <p:nvPr/>
        </p:nvSpPr>
        <p:spPr>
          <a:xfrm rot="5400000" flipH="1">
            <a:off x="7800975" y="2435860"/>
            <a:ext cx="1387475" cy="153035"/>
          </a:xfrm>
          <a:prstGeom prst="parallelogram">
            <a:avLst>
              <a:gd name="adj" fmla="val 100000"/>
            </a:avLst>
          </a:prstGeom>
          <a:solidFill>
            <a:srgbClr val="C55A1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7" name="Parallelogram 31"/>
          <p:cNvSpPr/>
          <p:nvPr/>
        </p:nvSpPr>
        <p:spPr>
          <a:xfrm rot="5400000" flipH="1">
            <a:off x="8356184" y="1906725"/>
            <a:ext cx="370137" cy="191934"/>
          </a:xfrm>
          <a:prstGeom prst="parallelogram">
            <a:avLst>
              <a:gd name="adj" fmla="val 100000"/>
            </a:avLst>
          </a:prstGeom>
          <a:solidFill>
            <a:srgbClr val="AB4E0F"/>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Parallelogram 32"/>
          <p:cNvSpPr/>
          <p:nvPr/>
        </p:nvSpPr>
        <p:spPr>
          <a:xfrm>
            <a:off x="8403372" y="1817621"/>
            <a:ext cx="3776620" cy="191934"/>
          </a:xfrm>
          <a:prstGeom prst="parallelogram">
            <a:avLst>
              <a:gd name="adj" fmla="val 100000"/>
            </a:avLst>
          </a:prstGeom>
          <a:solidFill>
            <a:srgbClr val="ED7D3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 name="组合 1"/>
          <p:cNvGrpSpPr/>
          <p:nvPr/>
        </p:nvGrpSpPr>
        <p:grpSpPr>
          <a:xfrm>
            <a:off x="3997612" y="3442954"/>
            <a:ext cx="739776" cy="833956"/>
            <a:chOff x="3655520" y="3581501"/>
            <a:chExt cx="739776" cy="833956"/>
          </a:xfrm>
        </p:grpSpPr>
        <p:grpSp>
          <p:nvGrpSpPr>
            <p:cNvPr id="46" name="Group 40"/>
            <p:cNvGrpSpPr/>
            <p:nvPr/>
          </p:nvGrpSpPr>
          <p:grpSpPr>
            <a:xfrm flipV="1">
              <a:off x="3655520" y="3581501"/>
              <a:ext cx="739776" cy="833956"/>
              <a:chOff x="4947866" y="3124517"/>
              <a:chExt cx="1250926" cy="1410180"/>
            </a:xfrm>
          </p:grpSpPr>
          <p:sp>
            <p:nvSpPr>
              <p:cNvPr id="50" name="Freeform: Shape 44"/>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5B9BD5"/>
              </a:solidFill>
              <a:ln w="3175">
                <a:noFill/>
                <a:round/>
              </a:ln>
              <a:effectLst/>
            </p:spPr>
            <p:txBody>
              <a:bodyPr anchor="ctr"/>
              <a:lstStyle/>
              <a:p>
                <a:pPr algn="ctr"/>
              </a:p>
            </p:txBody>
          </p:sp>
          <p:sp>
            <p:nvSpPr>
              <p:cNvPr id="51" name="Oval 45"/>
              <p:cNvSpPr/>
              <p:nvPr/>
            </p:nvSpPr>
            <p:spPr>
              <a:xfrm rot="10800000">
                <a:off x="5093216" y="3465104"/>
                <a:ext cx="960228" cy="960227"/>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a:endParaRPr dirty="0"/>
              </a:p>
            </p:txBody>
          </p:sp>
        </p:grpSp>
        <p:grpSp>
          <p:nvGrpSpPr>
            <p:cNvPr id="47" name="Group 41"/>
            <p:cNvGrpSpPr/>
            <p:nvPr/>
          </p:nvGrpSpPr>
          <p:grpSpPr bwMode="auto">
            <a:xfrm>
              <a:off x="3870432" y="3819462"/>
              <a:ext cx="309949" cy="195310"/>
              <a:chOff x="0" y="0"/>
              <a:chExt cx="575" cy="363"/>
            </a:xfrm>
            <a:solidFill>
              <a:srgbClr val="5B9BD5"/>
            </a:solidFill>
          </p:grpSpPr>
          <p:sp>
            <p:nvSpPr>
              <p:cNvPr id="48" name="Freeform: Shape 42"/>
              <p:cNvSpPr/>
              <p:nvPr/>
            </p:nvSpPr>
            <p:spPr bwMode="auto">
              <a:xfrm>
                <a:off x="0" y="104"/>
                <a:ext cx="205" cy="25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grpFill/>
              <a:ln>
                <a:noFill/>
              </a:ln>
            </p:spPr>
            <p:txBody>
              <a:bodyPr anchor="ctr"/>
              <a:lstStyle/>
              <a:p>
                <a:pPr algn="ctr"/>
              </a:p>
            </p:txBody>
          </p:sp>
          <p:sp>
            <p:nvSpPr>
              <p:cNvPr id="49" name="Freeform: Shape 43"/>
              <p:cNvSpPr/>
              <p:nvPr/>
            </p:nvSpPr>
            <p:spPr bwMode="auto">
              <a:xfrm>
                <a:off x="168" y="0"/>
                <a:ext cx="407" cy="3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grpFill/>
              <a:ln>
                <a:noFill/>
              </a:ln>
            </p:spPr>
            <p:txBody>
              <a:bodyPr anchor="ctr"/>
              <a:lstStyle/>
              <a:p>
                <a:pPr algn="ctr"/>
              </a:p>
            </p:txBody>
          </p:sp>
        </p:grpSp>
      </p:grpSp>
      <p:grpSp>
        <p:nvGrpSpPr>
          <p:cNvPr id="70" name="组合 69"/>
          <p:cNvGrpSpPr/>
          <p:nvPr/>
        </p:nvGrpSpPr>
        <p:grpSpPr>
          <a:xfrm>
            <a:off x="6684494" y="1931170"/>
            <a:ext cx="739776" cy="833956"/>
            <a:chOff x="4987312" y="2921887"/>
            <a:chExt cx="739776" cy="833956"/>
          </a:xfrm>
        </p:grpSpPr>
        <p:grpSp>
          <p:nvGrpSpPr>
            <p:cNvPr id="36" name="Group 52"/>
            <p:cNvGrpSpPr/>
            <p:nvPr/>
          </p:nvGrpSpPr>
          <p:grpSpPr>
            <a:xfrm flipV="1">
              <a:off x="4987312" y="2921887"/>
              <a:ext cx="739776" cy="833956"/>
              <a:chOff x="4947866" y="3124517"/>
              <a:chExt cx="1250926" cy="1410180"/>
            </a:xfrm>
          </p:grpSpPr>
          <p:sp>
            <p:nvSpPr>
              <p:cNvPr id="40" name="Freeform: Shape 56"/>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A5A5A5"/>
              </a:solidFill>
              <a:ln w="3175">
                <a:noFill/>
                <a:round/>
              </a:ln>
            </p:spPr>
            <p:txBody>
              <a:bodyPr anchor="ctr"/>
              <a:lstStyle/>
              <a:p>
                <a:pPr algn="ctr"/>
                <a:endParaRPr dirty="0"/>
              </a:p>
            </p:txBody>
          </p:sp>
          <p:sp>
            <p:nvSpPr>
              <p:cNvPr id="41" name="Oval 57"/>
              <p:cNvSpPr/>
              <p:nvPr/>
            </p:nvSpPr>
            <p:spPr>
              <a:xfrm rot="10800000">
                <a:off x="5093216" y="3465104"/>
                <a:ext cx="960228" cy="960227"/>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a:p>
            </p:txBody>
          </p:sp>
        </p:grpSp>
        <p:grpSp>
          <p:nvGrpSpPr>
            <p:cNvPr id="37" name="Group 53"/>
            <p:cNvGrpSpPr/>
            <p:nvPr/>
          </p:nvGrpSpPr>
          <p:grpSpPr bwMode="auto">
            <a:xfrm>
              <a:off x="5231946" y="3115519"/>
              <a:ext cx="250506" cy="309949"/>
              <a:chOff x="0" y="0"/>
              <a:chExt cx="464" cy="573"/>
            </a:xfrm>
            <a:solidFill>
              <a:srgbClr val="A5A5A5"/>
            </a:solidFill>
          </p:grpSpPr>
          <p:sp>
            <p:nvSpPr>
              <p:cNvPr id="38" name="Freeform: Shape 54"/>
              <p:cNvSpPr/>
              <p:nvPr/>
            </p:nvSpPr>
            <p:spPr bwMode="auto">
              <a:xfrm>
                <a:off x="88" y="24"/>
                <a:ext cx="376" cy="322"/>
              </a:xfrm>
              <a:custGeom>
                <a:avLst/>
                <a:gdLst>
                  <a:gd name="T0" fmla="*/ 0 w 21115"/>
                  <a:gd name="T1" fmla="*/ 0 h 18556"/>
                  <a:gd name="T2" fmla="*/ 0 w 21115"/>
                  <a:gd name="T3" fmla="*/ 0 h 18556"/>
                  <a:gd name="T4" fmla="*/ 0 w 21115"/>
                  <a:gd name="T5" fmla="*/ 0 h 18556"/>
                  <a:gd name="T6" fmla="*/ 0 w 21115"/>
                  <a:gd name="T7" fmla="*/ 0 h 18556"/>
                  <a:gd name="T8" fmla="*/ 0 w 21115"/>
                  <a:gd name="T9" fmla="*/ 0 h 18556"/>
                  <a:gd name="T10" fmla="*/ 0 w 21115"/>
                  <a:gd name="T11" fmla="*/ 0 h 18556"/>
                  <a:gd name="T12" fmla="*/ 0 w 21115"/>
                  <a:gd name="T13" fmla="*/ 0 h 18556"/>
                  <a:gd name="T14" fmla="*/ 0 w 21115"/>
                  <a:gd name="T15" fmla="*/ 0 h 18556"/>
                  <a:gd name="T16" fmla="*/ 0 w 21115"/>
                  <a:gd name="T17" fmla="*/ 0 h 18556"/>
                  <a:gd name="T18" fmla="*/ 0 w 21115"/>
                  <a:gd name="T19" fmla="*/ 0 h 18556"/>
                  <a:gd name="T20" fmla="*/ 0 w 21115"/>
                  <a:gd name="T21" fmla="*/ 0 h 18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5" h="18556">
                    <a:moveTo>
                      <a:pt x="20779" y="3635"/>
                    </a:moveTo>
                    <a:cubicBezTo>
                      <a:pt x="20779" y="3635"/>
                      <a:pt x="16054" y="3835"/>
                      <a:pt x="13538" y="4151"/>
                    </a:cubicBezTo>
                    <a:cubicBezTo>
                      <a:pt x="12114" y="4330"/>
                      <a:pt x="13006" y="1476"/>
                      <a:pt x="13006" y="911"/>
                    </a:cubicBezTo>
                    <a:cubicBezTo>
                      <a:pt x="13006" y="-1684"/>
                      <a:pt x="0" y="2094"/>
                      <a:pt x="0" y="2094"/>
                    </a:cubicBezTo>
                    <a:lnTo>
                      <a:pt x="0" y="17384"/>
                    </a:lnTo>
                    <a:cubicBezTo>
                      <a:pt x="0" y="17384"/>
                      <a:pt x="988" y="17824"/>
                      <a:pt x="2373" y="17286"/>
                    </a:cubicBezTo>
                    <a:cubicBezTo>
                      <a:pt x="5889" y="15919"/>
                      <a:pt x="11968" y="13959"/>
                      <a:pt x="10988" y="17189"/>
                    </a:cubicBezTo>
                    <a:cubicBezTo>
                      <a:pt x="10160" y="19916"/>
                      <a:pt x="20491" y="17722"/>
                      <a:pt x="20491" y="17722"/>
                    </a:cubicBezTo>
                    <a:cubicBezTo>
                      <a:pt x="20491" y="17722"/>
                      <a:pt x="19749" y="12037"/>
                      <a:pt x="20675" y="8735"/>
                    </a:cubicBezTo>
                    <a:cubicBezTo>
                      <a:pt x="21600" y="5433"/>
                      <a:pt x="20779" y="3635"/>
                      <a:pt x="20779" y="3635"/>
                    </a:cubicBezTo>
                    <a:close/>
                    <a:moveTo>
                      <a:pt x="20779" y="3635"/>
                    </a:moveTo>
                  </a:path>
                </a:pathLst>
              </a:custGeom>
              <a:grpFill/>
              <a:ln>
                <a:noFill/>
              </a:ln>
            </p:spPr>
            <p:txBody>
              <a:bodyPr anchor="ctr"/>
              <a:lstStyle/>
              <a:p>
                <a:pPr algn="ctr"/>
              </a:p>
            </p:txBody>
          </p:sp>
          <p:sp>
            <p:nvSpPr>
              <p:cNvPr id="39" name="Freeform: Shape 55"/>
              <p:cNvSpPr/>
              <p:nvPr/>
            </p:nvSpPr>
            <p:spPr bwMode="auto">
              <a:xfrm>
                <a:off x="0" y="0"/>
                <a:ext cx="56" cy="5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1065"/>
                    </a:moveTo>
                    <a:cubicBezTo>
                      <a:pt x="21600" y="477"/>
                      <a:pt x="16763" y="0"/>
                      <a:pt x="10802" y="0"/>
                    </a:cubicBezTo>
                    <a:cubicBezTo>
                      <a:pt x="4834" y="0"/>
                      <a:pt x="0" y="477"/>
                      <a:pt x="0" y="1065"/>
                    </a:cubicBezTo>
                    <a:lnTo>
                      <a:pt x="0" y="21600"/>
                    </a:lnTo>
                    <a:lnTo>
                      <a:pt x="21600" y="21600"/>
                    </a:lnTo>
                    <a:lnTo>
                      <a:pt x="21600" y="1065"/>
                    </a:lnTo>
                    <a:close/>
                    <a:moveTo>
                      <a:pt x="21600" y="1065"/>
                    </a:moveTo>
                  </a:path>
                </a:pathLst>
              </a:custGeom>
              <a:grpFill/>
              <a:ln>
                <a:noFill/>
              </a:ln>
            </p:spPr>
            <p:txBody>
              <a:bodyPr anchor="ctr"/>
              <a:lstStyle/>
              <a:p>
                <a:pPr algn="ctr"/>
              </a:p>
            </p:txBody>
          </p:sp>
        </p:grpSp>
      </p:grpSp>
      <p:grpSp>
        <p:nvGrpSpPr>
          <p:cNvPr id="19" name="Group 2"/>
          <p:cNvGrpSpPr/>
          <p:nvPr/>
        </p:nvGrpSpPr>
        <p:grpSpPr>
          <a:xfrm>
            <a:off x="1533525" y="2677160"/>
            <a:ext cx="4130040" cy="680720"/>
            <a:chOff x="3580858" y="4937073"/>
            <a:chExt cx="2589755" cy="680956"/>
          </a:xfrm>
        </p:grpSpPr>
        <p:sp>
          <p:nvSpPr>
            <p:cNvPr id="32" name="Rectangle 58"/>
            <p:cNvSpPr/>
            <p:nvPr/>
          </p:nvSpPr>
          <p:spPr>
            <a:xfrm>
              <a:off x="3580858" y="4937073"/>
              <a:ext cx="2589755" cy="346249"/>
            </a:xfrm>
            <a:prstGeom prst="rect">
              <a:avLst/>
            </a:prstGeom>
          </p:spPr>
          <p:txBody>
            <a:bodyPr wrap="none" lIns="0" tIns="0" rIns="0" bIns="0">
              <a:normAutofit/>
            </a:bodyPr>
            <a:lstStyle/>
            <a:p>
              <a:r>
                <a:rPr lang="en-US" altLang="zh-CN" b="1" dirty="0">
                  <a:solidFill>
                    <a:schemeClr val="accent1"/>
                  </a:solidFill>
                  <a:latin typeface="微软雅黑" panose="020B0503020204020204" pitchFamily="34" charset="-122"/>
                  <a:ea typeface="微软雅黑" panose="020B0503020204020204" pitchFamily="34" charset="-122"/>
                </a:rPr>
                <a:t>                     2018</a:t>
              </a:r>
              <a:r>
                <a:rPr lang="zh-CN" altLang="en-US" b="1" dirty="0">
                  <a:solidFill>
                    <a:schemeClr val="accent1"/>
                  </a:solidFill>
                  <a:latin typeface="微软雅黑" panose="020B0503020204020204" pitchFamily="34" charset="-122"/>
                  <a:ea typeface="微软雅黑" panose="020B0503020204020204" pitchFamily="34" charset="-122"/>
                </a:rPr>
                <a:t>年</a:t>
              </a:r>
              <a:r>
                <a:rPr lang="en-US" altLang="zh-CN" b="1" dirty="0">
                  <a:solidFill>
                    <a:schemeClr val="accent1"/>
                  </a:solidFill>
                  <a:latin typeface="微软雅黑" panose="020B0503020204020204" pitchFamily="34" charset="-122"/>
                  <a:ea typeface="微软雅黑" panose="020B0503020204020204" pitchFamily="34" charset="-122"/>
                </a:rPr>
                <a:t>7</a:t>
              </a:r>
              <a:r>
                <a:rPr lang="zh-CN" altLang="en-US" b="1" dirty="0">
                  <a:solidFill>
                    <a:schemeClr val="accent1"/>
                  </a:solidFill>
                  <a:latin typeface="微软雅黑" panose="020B0503020204020204" pitchFamily="34" charset="-122"/>
                  <a:ea typeface="微软雅黑" panose="020B0503020204020204" pitchFamily="34" charset="-122"/>
                </a:rPr>
                <a:t>月</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33" name="Rectangle 6"/>
            <p:cNvSpPr/>
            <p:nvPr/>
          </p:nvSpPr>
          <p:spPr>
            <a:xfrm>
              <a:off x="3580858" y="5283322"/>
              <a:ext cx="2589755" cy="334707"/>
            </a:xfrm>
            <a:prstGeom prst="rect">
              <a:avLst/>
            </a:prstGeom>
          </p:spPr>
          <p:txBody>
            <a:bodyPr wrap="square" lIns="0" tIns="0" rIns="0" bIns="0">
              <a:noAutofit/>
            </a:bodyPr>
            <a:lstStyle/>
            <a:p>
              <a:pPr defTabSz="914400">
                <a:lnSpc>
                  <a:spcPct val="120000"/>
                </a:lnSpc>
                <a:spcBef>
                  <a:spcPct val="0"/>
                </a:spcBef>
                <a:defRPr/>
              </a:pPr>
              <a:r>
                <a:rPr lang="zh-CN" altLang="en-US" dirty="0">
                  <a:latin typeface="微软雅黑" panose="020B0503020204020204" pitchFamily="34" charset="-122"/>
                  <a:ea typeface="微软雅黑" panose="020B0503020204020204" pitchFamily="34" charset="-122"/>
                </a:rPr>
                <a:t>广东合溢再生资源环境科技有限公司成立</a:t>
              </a:r>
              <a:endParaRPr lang="zh-CN" altLang="en-US" dirty="0">
                <a:latin typeface="微软雅黑" panose="020B0503020204020204" pitchFamily="34" charset="-122"/>
                <a:ea typeface="微软雅黑" panose="020B0503020204020204" pitchFamily="34" charset="-122"/>
              </a:endParaRPr>
            </a:p>
          </p:txBody>
        </p:sp>
      </p:grpSp>
      <p:grpSp>
        <p:nvGrpSpPr>
          <p:cNvPr id="20" name="Group 3"/>
          <p:cNvGrpSpPr/>
          <p:nvPr/>
        </p:nvGrpSpPr>
        <p:grpSpPr>
          <a:xfrm>
            <a:off x="6303010" y="1249045"/>
            <a:ext cx="1967230" cy="569595"/>
            <a:chOff x="4934721" y="4256117"/>
            <a:chExt cx="2945323" cy="569792"/>
          </a:xfrm>
        </p:grpSpPr>
        <p:sp>
          <p:nvSpPr>
            <p:cNvPr id="30" name="Rectangle 59"/>
            <p:cNvSpPr/>
            <p:nvPr/>
          </p:nvSpPr>
          <p:spPr>
            <a:xfrm>
              <a:off x="4934721" y="4256117"/>
              <a:ext cx="2589755" cy="346249"/>
            </a:xfrm>
            <a:prstGeom prst="rect">
              <a:avLst/>
            </a:prstGeom>
          </p:spPr>
          <p:txBody>
            <a:bodyPr wrap="none" lIns="0" tIns="0" rIns="0" bIns="0">
              <a:normAutofit/>
            </a:bodyPr>
            <a:lstStyle/>
            <a:p>
              <a:r>
                <a:rPr lang="en-US" altLang="zh-CN" b="1" dirty="0">
                  <a:solidFill>
                    <a:schemeClr val="accent3"/>
                  </a:solidFill>
                  <a:latin typeface="微软雅黑" panose="020B0503020204020204" pitchFamily="34" charset="-122"/>
                  <a:ea typeface="微软雅黑" panose="020B0503020204020204" pitchFamily="34" charset="-122"/>
                </a:rPr>
                <a:t>2020</a:t>
              </a:r>
              <a:r>
                <a:rPr lang="zh-CN" altLang="en-US" b="1" dirty="0">
                  <a:solidFill>
                    <a:schemeClr val="accent3"/>
                  </a:solidFill>
                  <a:latin typeface="微软雅黑" panose="020B0503020204020204" pitchFamily="34" charset="-122"/>
                  <a:ea typeface="微软雅黑" panose="020B0503020204020204" pitchFamily="34" charset="-122"/>
                </a:rPr>
                <a:t>年</a:t>
              </a:r>
              <a:r>
                <a:rPr lang="en-US" altLang="zh-CN" b="1" dirty="0">
                  <a:solidFill>
                    <a:schemeClr val="accent3"/>
                  </a:solidFill>
                  <a:latin typeface="微软雅黑" panose="020B0503020204020204" pitchFamily="34" charset="-122"/>
                  <a:ea typeface="微软雅黑" panose="020B0503020204020204" pitchFamily="34" charset="-122"/>
                </a:rPr>
                <a:t>4</a:t>
              </a:r>
              <a:r>
                <a:rPr lang="zh-CN" altLang="en-US" b="1" dirty="0">
                  <a:solidFill>
                    <a:schemeClr val="accent3"/>
                  </a:solidFill>
                  <a:latin typeface="微软雅黑" panose="020B0503020204020204" pitchFamily="34" charset="-122"/>
                  <a:ea typeface="微软雅黑" panose="020B0503020204020204" pitchFamily="34" charset="-122"/>
                </a:rPr>
                <a:t>月</a:t>
              </a:r>
              <a:endParaRPr lang="zh-CN" altLang="en-US" b="1" dirty="0">
                <a:solidFill>
                  <a:schemeClr val="accent3"/>
                </a:solidFill>
                <a:latin typeface="微软雅黑" panose="020B0503020204020204" pitchFamily="34" charset="-122"/>
                <a:ea typeface="微软雅黑" panose="020B0503020204020204" pitchFamily="34" charset="-122"/>
              </a:endParaRPr>
            </a:p>
          </p:txBody>
        </p:sp>
        <p:sp>
          <p:nvSpPr>
            <p:cNvPr id="31" name="Rectangle 63"/>
            <p:cNvSpPr/>
            <p:nvPr/>
          </p:nvSpPr>
          <p:spPr>
            <a:xfrm>
              <a:off x="4934721" y="4602312"/>
              <a:ext cx="2945323" cy="223597"/>
            </a:xfrm>
            <a:prstGeom prst="rect">
              <a:avLst/>
            </a:prstGeom>
          </p:spPr>
          <p:txBody>
            <a:bodyPr wrap="square" lIns="0" tIns="0" rIns="0" bIns="0">
              <a:noAutofit/>
            </a:bodyPr>
            <a:lstStyle/>
            <a:p>
              <a:pPr defTabSz="914400">
                <a:lnSpc>
                  <a:spcPct val="120000"/>
                </a:lnSpc>
                <a:spcBef>
                  <a:spcPct val="0"/>
                </a:spcBef>
                <a:defRPr/>
              </a:pPr>
              <a:r>
                <a:rPr lang="zh-CN" altLang="en-US" dirty="0">
                  <a:latin typeface="微软雅黑" panose="020B0503020204020204" pitchFamily="34" charset="-122"/>
                  <a:ea typeface="微软雅黑" panose="020B0503020204020204" pitchFamily="34" charset="-122"/>
                </a:rPr>
                <a:t>获得项目环评批复</a:t>
              </a:r>
              <a:endParaRPr lang="zh-CN" altLang="en-US" dirty="0">
                <a:latin typeface="微软雅黑" panose="020B0503020204020204" pitchFamily="34" charset="-122"/>
                <a:ea typeface="微软雅黑" panose="020B0503020204020204" pitchFamily="34" charset="-122"/>
              </a:endParaRPr>
            </a:p>
          </p:txBody>
        </p:sp>
      </p:grpSp>
      <p:grpSp>
        <p:nvGrpSpPr>
          <p:cNvPr id="23" name="Group 7"/>
          <p:cNvGrpSpPr/>
          <p:nvPr/>
        </p:nvGrpSpPr>
        <p:grpSpPr>
          <a:xfrm>
            <a:off x="9686012" y="995575"/>
            <a:ext cx="2589755" cy="680956"/>
            <a:chOff x="8885108" y="2213249"/>
            <a:chExt cx="2589755" cy="680956"/>
          </a:xfrm>
        </p:grpSpPr>
        <p:sp>
          <p:nvSpPr>
            <p:cNvPr id="24" name="Rectangle 62"/>
            <p:cNvSpPr/>
            <p:nvPr/>
          </p:nvSpPr>
          <p:spPr>
            <a:xfrm>
              <a:off x="8885108" y="2213249"/>
              <a:ext cx="2589755" cy="346249"/>
            </a:xfrm>
            <a:prstGeom prst="rect">
              <a:avLst/>
            </a:prstGeom>
          </p:spPr>
          <p:txBody>
            <a:bodyPr wrap="none" lIns="0" tIns="0" rIns="0" bIns="0">
              <a:normAutofit/>
            </a:bodyPr>
            <a:lstStyle/>
            <a:p>
              <a:r>
                <a:rPr lang="en-US" altLang="zh-CN" b="1" dirty="0">
                  <a:solidFill>
                    <a:srgbClr val="ED7D31"/>
                  </a:solidFill>
                  <a:latin typeface="微软雅黑" panose="020B0503020204020204" pitchFamily="34" charset="-122"/>
                  <a:ea typeface="微软雅黑" panose="020B0503020204020204" pitchFamily="34" charset="-122"/>
                </a:rPr>
                <a:t>2022</a:t>
              </a:r>
              <a:r>
                <a:rPr lang="zh-CN" altLang="en-US" b="1" dirty="0">
                  <a:solidFill>
                    <a:srgbClr val="ED7D31"/>
                  </a:solidFill>
                  <a:latin typeface="微软雅黑" panose="020B0503020204020204" pitchFamily="34" charset="-122"/>
                  <a:ea typeface="微软雅黑" panose="020B0503020204020204" pitchFamily="34" charset="-122"/>
                </a:rPr>
                <a:t>年</a:t>
              </a:r>
              <a:r>
                <a:rPr lang="en-US" altLang="zh-CN" b="1" dirty="0">
                  <a:solidFill>
                    <a:srgbClr val="ED7D31"/>
                  </a:solidFill>
                  <a:latin typeface="微软雅黑" panose="020B0503020204020204" pitchFamily="34" charset="-122"/>
                  <a:ea typeface="微软雅黑" panose="020B0503020204020204" pitchFamily="34" charset="-122"/>
                </a:rPr>
                <a:t>3</a:t>
              </a:r>
              <a:r>
                <a:rPr lang="zh-CN" altLang="en-US" b="1" dirty="0">
                  <a:solidFill>
                    <a:srgbClr val="ED7D31"/>
                  </a:solidFill>
                  <a:latin typeface="微软雅黑" panose="020B0503020204020204" pitchFamily="34" charset="-122"/>
                  <a:ea typeface="微软雅黑" panose="020B0503020204020204" pitchFamily="34" charset="-122"/>
                </a:rPr>
                <a:t>月</a:t>
              </a:r>
              <a:endParaRPr lang="zh-CN" altLang="en-US" b="1" dirty="0">
                <a:solidFill>
                  <a:srgbClr val="ED7D31"/>
                </a:solidFill>
                <a:latin typeface="微软雅黑" panose="020B0503020204020204" pitchFamily="34" charset="-122"/>
                <a:ea typeface="微软雅黑" panose="020B0503020204020204" pitchFamily="34" charset="-122"/>
              </a:endParaRPr>
            </a:p>
          </p:txBody>
        </p:sp>
        <p:sp>
          <p:nvSpPr>
            <p:cNvPr id="25" name="Rectangle 66"/>
            <p:cNvSpPr/>
            <p:nvPr/>
          </p:nvSpPr>
          <p:spPr>
            <a:xfrm>
              <a:off x="8885108" y="2559498"/>
              <a:ext cx="2589755" cy="334707"/>
            </a:xfrm>
            <a:prstGeom prst="rect">
              <a:avLst/>
            </a:prstGeom>
          </p:spPr>
          <p:txBody>
            <a:bodyPr wrap="square" lIns="0" tIns="0" rIns="0" bIns="0">
              <a:normAutofit/>
            </a:bodyPr>
            <a:lstStyle/>
            <a:p>
              <a:pPr defTabSz="914400">
                <a:lnSpc>
                  <a:spcPct val="120000"/>
                </a:lnSpc>
                <a:spcBef>
                  <a:spcPct val="0"/>
                </a:spcBef>
                <a:defRPr/>
              </a:pPr>
              <a:r>
                <a:rPr lang="zh-CN" altLang="en-US" dirty="0">
                  <a:latin typeface="微软雅黑" panose="020B0503020204020204" pitchFamily="34" charset="-122"/>
                  <a:ea typeface="微软雅黑" panose="020B0503020204020204" pitchFamily="34" charset="-122"/>
                  <a:sym typeface="+mn-ea"/>
                </a:rPr>
                <a:t>厂区已完成基础建设</a:t>
              </a:r>
              <a:endParaRPr lang="zh-CN" altLang="en-US" dirty="0">
                <a:latin typeface="微软雅黑" panose="020B0503020204020204" pitchFamily="34" charset="-122"/>
                <a:ea typeface="微软雅黑" panose="020B0503020204020204" pitchFamily="34" charset="-122"/>
              </a:endParaRPr>
            </a:p>
          </p:txBody>
        </p:sp>
      </p:grpSp>
      <p:sp>
        <p:nvSpPr>
          <p:cNvPr id="76" name="文本框 75"/>
          <p:cNvSpPr txBox="1"/>
          <p:nvPr/>
        </p:nvSpPr>
        <p:spPr>
          <a:xfrm>
            <a:off x="90055" y="4782610"/>
            <a:ext cx="2993475"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公司发展历程</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96" name="组合 95"/>
          <p:cNvGrpSpPr/>
          <p:nvPr/>
        </p:nvGrpSpPr>
        <p:grpSpPr>
          <a:xfrm>
            <a:off x="8941094" y="739123"/>
            <a:ext cx="739776" cy="833956"/>
            <a:chOff x="8693472" y="1150732"/>
            <a:chExt cx="739776" cy="833956"/>
          </a:xfrm>
        </p:grpSpPr>
        <p:grpSp>
          <p:nvGrpSpPr>
            <p:cNvPr id="93" name="Group 35"/>
            <p:cNvGrpSpPr/>
            <p:nvPr/>
          </p:nvGrpSpPr>
          <p:grpSpPr>
            <a:xfrm flipV="1">
              <a:off x="8693472" y="1150732"/>
              <a:ext cx="739776" cy="833956"/>
              <a:chOff x="4947866" y="3124517"/>
              <a:chExt cx="1250926" cy="1410180"/>
            </a:xfrm>
          </p:grpSpPr>
          <p:sp>
            <p:nvSpPr>
              <p:cNvPr id="94" name="Freeform: Shape 37"/>
              <p:cNvSpPr/>
              <p:nvPr/>
            </p:nvSpPr>
            <p:spPr bwMode="auto">
              <a:xfrm rot="10800000">
                <a:off x="4947866" y="3124517"/>
                <a:ext cx="1250926" cy="1410180"/>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ED7D31"/>
              </a:solidFill>
              <a:ln w="3175">
                <a:noFill/>
                <a:round/>
              </a:ln>
            </p:spPr>
            <p:txBody>
              <a:bodyPr anchor="ctr"/>
              <a:lstStyle/>
              <a:p>
                <a:pPr algn="ctr"/>
              </a:p>
            </p:txBody>
          </p:sp>
          <p:sp>
            <p:nvSpPr>
              <p:cNvPr id="95" name="Oval 38"/>
              <p:cNvSpPr/>
              <p:nvPr/>
            </p:nvSpPr>
            <p:spPr>
              <a:xfrm rot="10800000">
                <a:off x="5093216" y="3465104"/>
                <a:ext cx="960228" cy="960227"/>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a:p>
            </p:txBody>
          </p:sp>
        </p:grpSp>
        <p:grpSp>
          <p:nvGrpSpPr>
            <p:cNvPr id="78" name="组合 77"/>
            <p:cNvGrpSpPr/>
            <p:nvPr/>
          </p:nvGrpSpPr>
          <p:grpSpPr>
            <a:xfrm>
              <a:off x="8906839" y="1322788"/>
              <a:ext cx="285334" cy="302219"/>
              <a:chOff x="6792909" y="2110165"/>
              <a:chExt cx="348255" cy="368863"/>
            </a:xfrm>
            <a:solidFill>
              <a:srgbClr val="ED7D31"/>
            </a:solidFill>
          </p:grpSpPr>
          <p:sp>
            <p:nvSpPr>
              <p:cNvPr id="80" name="Freeform 635"/>
              <p:cNvSpPr/>
              <p:nvPr/>
            </p:nvSpPr>
            <p:spPr bwMode="auto">
              <a:xfrm>
                <a:off x="6805273" y="2388356"/>
                <a:ext cx="45335" cy="90670"/>
              </a:xfrm>
              <a:custGeom>
                <a:avLst/>
                <a:gdLst>
                  <a:gd name="T0" fmla="*/ 15 w 15"/>
                  <a:gd name="T1" fmla="*/ 27 h 30"/>
                  <a:gd name="T2" fmla="*/ 13 w 15"/>
                  <a:gd name="T3" fmla="*/ 30 h 30"/>
                  <a:gd name="T4" fmla="*/ 3 w 15"/>
                  <a:gd name="T5" fmla="*/ 30 h 30"/>
                  <a:gd name="T6" fmla="*/ 0 w 15"/>
                  <a:gd name="T7" fmla="*/ 27 h 30"/>
                  <a:gd name="T8" fmla="*/ 0 w 15"/>
                  <a:gd name="T9" fmla="*/ 3 h 30"/>
                  <a:gd name="T10" fmla="*/ 3 w 15"/>
                  <a:gd name="T11" fmla="*/ 0 h 30"/>
                  <a:gd name="T12" fmla="*/ 13 w 15"/>
                  <a:gd name="T13" fmla="*/ 0 h 30"/>
                  <a:gd name="T14" fmla="*/ 15 w 15"/>
                  <a:gd name="T15" fmla="*/ 3 h 30"/>
                  <a:gd name="T16" fmla="*/ 15 w 15"/>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15" y="27"/>
                    </a:moveTo>
                    <a:cubicBezTo>
                      <a:pt x="15" y="28"/>
                      <a:pt x="14" y="30"/>
                      <a:pt x="13" y="30"/>
                    </a:cubicBezTo>
                    <a:cubicBezTo>
                      <a:pt x="3" y="30"/>
                      <a:pt x="3" y="30"/>
                      <a:pt x="3" y="30"/>
                    </a:cubicBezTo>
                    <a:cubicBezTo>
                      <a:pt x="1" y="30"/>
                      <a:pt x="0" y="28"/>
                      <a:pt x="0" y="27"/>
                    </a:cubicBezTo>
                    <a:cubicBezTo>
                      <a:pt x="0" y="3"/>
                      <a:pt x="0" y="3"/>
                      <a:pt x="0" y="3"/>
                    </a:cubicBezTo>
                    <a:cubicBezTo>
                      <a:pt x="0" y="1"/>
                      <a:pt x="1" y="0"/>
                      <a:pt x="3" y="0"/>
                    </a:cubicBezTo>
                    <a:cubicBezTo>
                      <a:pt x="13" y="0"/>
                      <a:pt x="13" y="0"/>
                      <a:pt x="13" y="0"/>
                    </a:cubicBezTo>
                    <a:cubicBezTo>
                      <a:pt x="14" y="0"/>
                      <a:pt x="15" y="1"/>
                      <a:pt x="15" y="3"/>
                    </a:cubicBezTo>
                    <a:lnTo>
                      <a:pt x="1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636"/>
              <p:cNvSpPr/>
              <p:nvPr/>
            </p:nvSpPr>
            <p:spPr bwMode="auto">
              <a:xfrm>
                <a:off x="6877397" y="2330657"/>
                <a:ext cx="45335" cy="148369"/>
              </a:xfrm>
              <a:custGeom>
                <a:avLst/>
                <a:gdLst>
                  <a:gd name="T0" fmla="*/ 15 w 15"/>
                  <a:gd name="T1" fmla="*/ 46 h 49"/>
                  <a:gd name="T2" fmla="*/ 13 w 15"/>
                  <a:gd name="T3" fmla="*/ 49 h 49"/>
                  <a:gd name="T4" fmla="*/ 3 w 15"/>
                  <a:gd name="T5" fmla="*/ 49 h 49"/>
                  <a:gd name="T6" fmla="*/ 0 w 15"/>
                  <a:gd name="T7" fmla="*/ 46 h 49"/>
                  <a:gd name="T8" fmla="*/ 0 w 15"/>
                  <a:gd name="T9" fmla="*/ 2 h 49"/>
                  <a:gd name="T10" fmla="*/ 3 w 15"/>
                  <a:gd name="T11" fmla="*/ 0 h 49"/>
                  <a:gd name="T12" fmla="*/ 13 w 15"/>
                  <a:gd name="T13" fmla="*/ 0 h 49"/>
                  <a:gd name="T14" fmla="*/ 15 w 15"/>
                  <a:gd name="T15" fmla="*/ 2 h 49"/>
                  <a:gd name="T16" fmla="*/ 15 w 15"/>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9">
                    <a:moveTo>
                      <a:pt x="15" y="46"/>
                    </a:moveTo>
                    <a:cubicBezTo>
                      <a:pt x="15" y="47"/>
                      <a:pt x="14" y="49"/>
                      <a:pt x="13" y="49"/>
                    </a:cubicBezTo>
                    <a:cubicBezTo>
                      <a:pt x="3" y="49"/>
                      <a:pt x="3" y="49"/>
                      <a:pt x="3" y="49"/>
                    </a:cubicBezTo>
                    <a:cubicBezTo>
                      <a:pt x="1" y="49"/>
                      <a:pt x="0" y="47"/>
                      <a:pt x="0" y="46"/>
                    </a:cubicBezTo>
                    <a:cubicBezTo>
                      <a:pt x="0" y="2"/>
                      <a:pt x="0" y="2"/>
                      <a:pt x="0" y="2"/>
                    </a:cubicBezTo>
                    <a:cubicBezTo>
                      <a:pt x="0" y="1"/>
                      <a:pt x="1" y="0"/>
                      <a:pt x="3" y="0"/>
                    </a:cubicBezTo>
                    <a:cubicBezTo>
                      <a:pt x="13" y="0"/>
                      <a:pt x="13" y="0"/>
                      <a:pt x="13" y="0"/>
                    </a:cubicBezTo>
                    <a:cubicBezTo>
                      <a:pt x="14" y="0"/>
                      <a:pt x="15" y="1"/>
                      <a:pt x="15" y="2"/>
                    </a:cubicBezTo>
                    <a:lnTo>
                      <a:pt x="15"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637"/>
              <p:cNvSpPr/>
              <p:nvPr/>
            </p:nvSpPr>
            <p:spPr bwMode="auto">
              <a:xfrm>
                <a:off x="6951581" y="2270898"/>
                <a:ext cx="45335" cy="208129"/>
              </a:xfrm>
              <a:custGeom>
                <a:avLst/>
                <a:gdLst>
                  <a:gd name="T0" fmla="*/ 15 w 15"/>
                  <a:gd name="T1" fmla="*/ 66 h 69"/>
                  <a:gd name="T2" fmla="*/ 13 w 15"/>
                  <a:gd name="T3" fmla="*/ 69 h 69"/>
                  <a:gd name="T4" fmla="*/ 3 w 15"/>
                  <a:gd name="T5" fmla="*/ 69 h 69"/>
                  <a:gd name="T6" fmla="*/ 0 w 15"/>
                  <a:gd name="T7" fmla="*/ 66 h 69"/>
                  <a:gd name="T8" fmla="*/ 0 w 15"/>
                  <a:gd name="T9" fmla="*/ 3 h 69"/>
                  <a:gd name="T10" fmla="*/ 3 w 15"/>
                  <a:gd name="T11" fmla="*/ 0 h 69"/>
                  <a:gd name="T12" fmla="*/ 13 w 15"/>
                  <a:gd name="T13" fmla="*/ 0 h 69"/>
                  <a:gd name="T14" fmla="*/ 15 w 15"/>
                  <a:gd name="T15" fmla="*/ 3 h 69"/>
                  <a:gd name="T16" fmla="*/ 15 w 15"/>
                  <a:gd name="T17"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9">
                    <a:moveTo>
                      <a:pt x="15" y="66"/>
                    </a:moveTo>
                    <a:cubicBezTo>
                      <a:pt x="15" y="67"/>
                      <a:pt x="14" y="69"/>
                      <a:pt x="13" y="69"/>
                    </a:cubicBezTo>
                    <a:cubicBezTo>
                      <a:pt x="3" y="69"/>
                      <a:pt x="3" y="69"/>
                      <a:pt x="3" y="69"/>
                    </a:cubicBezTo>
                    <a:cubicBezTo>
                      <a:pt x="1" y="69"/>
                      <a:pt x="0" y="67"/>
                      <a:pt x="0" y="66"/>
                    </a:cubicBezTo>
                    <a:cubicBezTo>
                      <a:pt x="0" y="3"/>
                      <a:pt x="0" y="3"/>
                      <a:pt x="0" y="3"/>
                    </a:cubicBezTo>
                    <a:cubicBezTo>
                      <a:pt x="0" y="2"/>
                      <a:pt x="1" y="0"/>
                      <a:pt x="3" y="0"/>
                    </a:cubicBezTo>
                    <a:cubicBezTo>
                      <a:pt x="13" y="0"/>
                      <a:pt x="13" y="0"/>
                      <a:pt x="13" y="0"/>
                    </a:cubicBezTo>
                    <a:cubicBezTo>
                      <a:pt x="14" y="0"/>
                      <a:pt x="15" y="2"/>
                      <a:pt x="15" y="3"/>
                    </a:cubicBezTo>
                    <a:lnTo>
                      <a:pt x="15"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638"/>
              <p:cNvSpPr/>
              <p:nvPr/>
            </p:nvSpPr>
            <p:spPr bwMode="auto">
              <a:xfrm>
                <a:off x="7023705" y="2213199"/>
                <a:ext cx="45335" cy="265828"/>
              </a:xfrm>
              <a:custGeom>
                <a:avLst/>
                <a:gdLst>
                  <a:gd name="T0" fmla="*/ 15 w 15"/>
                  <a:gd name="T1" fmla="*/ 85 h 88"/>
                  <a:gd name="T2" fmla="*/ 13 w 15"/>
                  <a:gd name="T3" fmla="*/ 88 h 88"/>
                  <a:gd name="T4" fmla="*/ 3 w 15"/>
                  <a:gd name="T5" fmla="*/ 88 h 88"/>
                  <a:gd name="T6" fmla="*/ 0 w 15"/>
                  <a:gd name="T7" fmla="*/ 85 h 88"/>
                  <a:gd name="T8" fmla="*/ 0 w 15"/>
                  <a:gd name="T9" fmla="*/ 3 h 88"/>
                  <a:gd name="T10" fmla="*/ 3 w 15"/>
                  <a:gd name="T11" fmla="*/ 0 h 88"/>
                  <a:gd name="T12" fmla="*/ 13 w 15"/>
                  <a:gd name="T13" fmla="*/ 0 h 88"/>
                  <a:gd name="T14" fmla="*/ 15 w 15"/>
                  <a:gd name="T15" fmla="*/ 3 h 88"/>
                  <a:gd name="T16" fmla="*/ 15 w 15"/>
                  <a:gd name="T17" fmla="*/ 8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8">
                    <a:moveTo>
                      <a:pt x="15" y="85"/>
                    </a:moveTo>
                    <a:cubicBezTo>
                      <a:pt x="15" y="86"/>
                      <a:pt x="14" y="88"/>
                      <a:pt x="13" y="88"/>
                    </a:cubicBezTo>
                    <a:cubicBezTo>
                      <a:pt x="3" y="88"/>
                      <a:pt x="3" y="88"/>
                      <a:pt x="3" y="88"/>
                    </a:cubicBezTo>
                    <a:cubicBezTo>
                      <a:pt x="1" y="88"/>
                      <a:pt x="0" y="86"/>
                      <a:pt x="0" y="85"/>
                    </a:cubicBezTo>
                    <a:cubicBezTo>
                      <a:pt x="0" y="3"/>
                      <a:pt x="0" y="3"/>
                      <a:pt x="0" y="3"/>
                    </a:cubicBezTo>
                    <a:cubicBezTo>
                      <a:pt x="0" y="1"/>
                      <a:pt x="1" y="0"/>
                      <a:pt x="3" y="0"/>
                    </a:cubicBezTo>
                    <a:cubicBezTo>
                      <a:pt x="13" y="0"/>
                      <a:pt x="13" y="0"/>
                      <a:pt x="13" y="0"/>
                    </a:cubicBezTo>
                    <a:cubicBezTo>
                      <a:pt x="14" y="0"/>
                      <a:pt x="15" y="1"/>
                      <a:pt x="15" y="3"/>
                    </a:cubicBezTo>
                    <a:lnTo>
                      <a:pt x="1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639"/>
              <p:cNvSpPr/>
              <p:nvPr/>
            </p:nvSpPr>
            <p:spPr bwMode="auto">
              <a:xfrm>
                <a:off x="7095829" y="2151379"/>
                <a:ext cx="45335" cy="327649"/>
              </a:xfrm>
              <a:custGeom>
                <a:avLst/>
                <a:gdLst>
                  <a:gd name="T0" fmla="*/ 15 w 15"/>
                  <a:gd name="T1" fmla="*/ 105 h 108"/>
                  <a:gd name="T2" fmla="*/ 13 w 15"/>
                  <a:gd name="T3" fmla="*/ 108 h 108"/>
                  <a:gd name="T4" fmla="*/ 3 w 15"/>
                  <a:gd name="T5" fmla="*/ 108 h 108"/>
                  <a:gd name="T6" fmla="*/ 0 w 15"/>
                  <a:gd name="T7" fmla="*/ 105 h 108"/>
                  <a:gd name="T8" fmla="*/ 0 w 15"/>
                  <a:gd name="T9" fmla="*/ 3 h 108"/>
                  <a:gd name="T10" fmla="*/ 3 w 15"/>
                  <a:gd name="T11" fmla="*/ 0 h 108"/>
                  <a:gd name="T12" fmla="*/ 13 w 15"/>
                  <a:gd name="T13" fmla="*/ 0 h 108"/>
                  <a:gd name="T14" fmla="*/ 15 w 15"/>
                  <a:gd name="T15" fmla="*/ 3 h 108"/>
                  <a:gd name="T16" fmla="*/ 15 w 15"/>
                  <a:gd name="T17" fmla="*/ 10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8">
                    <a:moveTo>
                      <a:pt x="15" y="105"/>
                    </a:moveTo>
                    <a:cubicBezTo>
                      <a:pt x="15" y="106"/>
                      <a:pt x="14" y="108"/>
                      <a:pt x="13" y="108"/>
                    </a:cubicBezTo>
                    <a:cubicBezTo>
                      <a:pt x="3" y="108"/>
                      <a:pt x="3" y="108"/>
                      <a:pt x="3" y="108"/>
                    </a:cubicBezTo>
                    <a:cubicBezTo>
                      <a:pt x="1" y="108"/>
                      <a:pt x="0" y="106"/>
                      <a:pt x="0" y="105"/>
                    </a:cubicBezTo>
                    <a:cubicBezTo>
                      <a:pt x="0" y="3"/>
                      <a:pt x="0" y="3"/>
                      <a:pt x="0" y="3"/>
                    </a:cubicBezTo>
                    <a:cubicBezTo>
                      <a:pt x="0" y="2"/>
                      <a:pt x="1" y="0"/>
                      <a:pt x="3" y="0"/>
                    </a:cubicBezTo>
                    <a:cubicBezTo>
                      <a:pt x="13" y="0"/>
                      <a:pt x="13" y="0"/>
                      <a:pt x="13" y="0"/>
                    </a:cubicBezTo>
                    <a:cubicBezTo>
                      <a:pt x="14" y="0"/>
                      <a:pt x="15" y="2"/>
                      <a:pt x="15" y="3"/>
                    </a:cubicBezTo>
                    <a:lnTo>
                      <a:pt x="1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640"/>
              <p:cNvSpPr/>
              <p:nvPr/>
            </p:nvSpPr>
            <p:spPr bwMode="auto">
              <a:xfrm>
                <a:off x="7031948" y="2110165"/>
                <a:ext cx="43275" cy="41214"/>
              </a:xfrm>
              <a:custGeom>
                <a:avLst/>
                <a:gdLst>
                  <a:gd name="T0" fmla="*/ 0 w 21"/>
                  <a:gd name="T1" fmla="*/ 4 h 20"/>
                  <a:gd name="T2" fmla="*/ 21 w 21"/>
                  <a:gd name="T3" fmla="*/ 0 h 20"/>
                  <a:gd name="T4" fmla="*/ 21 w 21"/>
                  <a:gd name="T5" fmla="*/ 20 h 20"/>
                  <a:gd name="T6" fmla="*/ 0 w 21"/>
                  <a:gd name="T7" fmla="*/ 4 h 20"/>
                </a:gdLst>
                <a:ahLst/>
                <a:cxnLst>
                  <a:cxn ang="0">
                    <a:pos x="T0" y="T1"/>
                  </a:cxn>
                  <a:cxn ang="0">
                    <a:pos x="T2" y="T3"/>
                  </a:cxn>
                  <a:cxn ang="0">
                    <a:pos x="T4" y="T5"/>
                  </a:cxn>
                  <a:cxn ang="0">
                    <a:pos x="T6" y="T7"/>
                  </a:cxn>
                </a:cxnLst>
                <a:rect l="0" t="0" r="r" b="b"/>
                <a:pathLst>
                  <a:path w="21" h="20">
                    <a:moveTo>
                      <a:pt x="0" y="4"/>
                    </a:moveTo>
                    <a:lnTo>
                      <a:pt x="21" y="0"/>
                    </a:lnTo>
                    <a:lnTo>
                      <a:pt x="21" y="2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641"/>
              <p:cNvSpPr/>
              <p:nvPr/>
            </p:nvSpPr>
            <p:spPr bwMode="auto">
              <a:xfrm>
                <a:off x="6792909" y="2126650"/>
                <a:ext cx="269950" cy="222553"/>
              </a:xfrm>
              <a:custGeom>
                <a:avLst/>
                <a:gdLst>
                  <a:gd name="T0" fmla="*/ 4 w 131"/>
                  <a:gd name="T1" fmla="*/ 108 h 108"/>
                  <a:gd name="T2" fmla="*/ 0 w 131"/>
                  <a:gd name="T3" fmla="*/ 105 h 108"/>
                  <a:gd name="T4" fmla="*/ 49 w 131"/>
                  <a:gd name="T5" fmla="*/ 42 h 108"/>
                  <a:gd name="T6" fmla="*/ 63 w 131"/>
                  <a:gd name="T7" fmla="*/ 55 h 108"/>
                  <a:gd name="T8" fmla="*/ 85 w 131"/>
                  <a:gd name="T9" fmla="*/ 27 h 108"/>
                  <a:gd name="T10" fmla="*/ 97 w 131"/>
                  <a:gd name="T11" fmla="*/ 36 h 108"/>
                  <a:gd name="T12" fmla="*/ 125 w 131"/>
                  <a:gd name="T13" fmla="*/ 0 h 108"/>
                  <a:gd name="T14" fmla="*/ 131 w 131"/>
                  <a:gd name="T15" fmla="*/ 5 h 108"/>
                  <a:gd name="T16" fmla="*/ 99 w 131"/>
                  <a:gd name="T17" fmla="*/ 45 h 108"/>
                  <a:gd name="T18" fmla="*/ 87 w 131"/>
                  <a:gd name="T19" fmla="*/ 34 h 108"/>
                  <a:gd name="T20" fmla="*/ 65 w 131"/>
                  <a:gd name="T21" fmla="*/ 62 h 108"/>
                  <a:gd name="T22" fmla="*/ 49 w 131"/>
                  <a:gd name="T23" fmla="*/ 50 h 108"/>
                  <a:gd name="T24" fmla="*/ 4 w 131"/>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8">
                    <a:moveTo>
                      <a:pt x="4" y="108"/>
                    </a:moveTo>
                    <a:lnTo>
                      <a:pt x="0" y="105"/>
                    </a:lnTo>
                    <a:lnTo>
                      <a:pt x="49" y="42"/>
                    </a:lnTo>
                    <a:lnTo>
                      <a:pt x="63" y="55"/>
                    </a:lnTo>
                    <a:lnTo>
                      <a:pt x="85" y="27"/>
                    </a:lnTo>
                    <a:lnTo>
                      <a:pt x="97" y="36"/>
                    </a:lnTo>
                    <a:lnTo>
                      <a:pt x="125" y="0"/>
                    </a:lnTo>
                    <a:lnTo>
                      <a:pt x="131" y="5"/>
                    </a:lnTo>
                    <a:lnTo>
                      <a:pt x="99" y="45"/>
                    </a:lnTo>
                    <a:lnTo>
                      <a:pt x="87" y="34"/>
                    </a:lnTo>
                    <a:lnTo>
                      <a:pt x="65" y="62"/>
                    </a:lnTo>
                    <a:lnTo>
                      <a:pt x="49" y="50"/>
                    </a:lnTo>
                    <a:lnTo>
                      <a:pt x="4"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13" name="组合 12"/>
          <p:cNvGrpSpPr/>
          <p:nvPr/>
        </p:nvGrpSpPr>
        <p:grpSpPr>
          <a:xfrm>
            <a:off x="5727700" y="3053080"/>
            <a:ext cx="163830" cy="1639570"/>
            <a:chOff x="9020" y="4808"/>
            <a:chExt cx="258" cy="2582"/>
          </a:xfrm>
        </p:grpSpPr>
        <p:sp>
          <p:nvSpPr>
            <p:cNvPr id="60" name="Parallelogram 18"/>
            <p:cNvSpPr/>
            <p:nvPr/>
          </p:nvSpPr>
          <p:spPr>
            <a:xfrm rot="5400000" flipH="1">
              <a:off x="7858" y="5970"/>
              <a:ext cx="2582" cy="258"/>
            </a:xfrm>
            <a:prstGeom prst="parallelogram">
              <a:avLst>
                <a:gd name="adj" fmla="val 100000"/>
              </a:avLst>
            </a:prstGeom>
            <a:solidFill>
              <a:schemeClr val="accent3">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1" name="Parallelogram 19"/>
            <p:cNvSpPr/>
            <p:nvPr/>
          </p:nvSpPr>
          <p:spPr>
            <a:xfrm rot="5400000" flipH="1">
              <a:off x="8600" y="5228"/>
              <a:ext cx="1098" cy="258"/>
            </a:xfrm>
            <a:prstGeom prst="parallelogram">
              <a:avLst>
                <a:gd name="adj" fmla="val 100000"/>
              </a:avLst>
            </a:prstGeom>
            <a:solidFill>
              <a:schemeClr val="accent3">
                <a:lumMod val="50000"/>
                <a:alpha val="4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212965" cy="95567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53" name="标题 5"/>
          <p:cNvSpPr txBox="1"/>
          <p:nvPr>
            <p:custDataLst>
              <p:tags r:id="rId1"/>
            </p:custDataLst>
          </p:nvPr>
        </p:nvSpPr>
        <p:spPr>
          <a:xfrm>
            <a:off x="-215265" y="304165"/>
            <a:ext cx="4498975" cy="497840"/>
          </a:xfrm>
          <a:prstGeom prst="rect">
            <a:avLst/>
          </a:prstGeom>
          <a:noFill/>
        </p:spPr>
        <p:txBody>
          <a:bodyPr wrap="square" lIns="0" tIns="0" rIns="0" bIns="0" anchor="t" anchorCtr="0">
            <a:spAutoFit/>
            <a:scene3d>
              <a:camera prst="orthographicFront"/>
              <a:lightRig rig="threePt" dir="t"/>
            </a:scene3d>
          </a:bodyPr>
          <a:lstStyle>
            <a:lvl1pPr algn="ctr">
              <a:lnSpc>
                <a:spcPct val="90000"/>
              </a:lnSpc>
              <a:spcBef>
                <a:spcPct val="0"/>
              </a:spcBef>
              <a:buNone/>
              <a:defRPr sz="4000">
                <a:latin typeface="+mj-lt"/>
                <a:ea typeface="+mj-ea"/>
                <a:cs typeface="+mj-cs"/>
              </a:defRPr>
            </a:lvl1pPr>
          </a:lstStyle>
          <a:p>
            <a:pPr>
              <a:defRPr/>
            </a:pPr>
            <a:r>
              <a:rPr lang="zh-CN" altLang="en-US" sz="3600" b="1">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sym typeface="+mn-ea"/>
              </a:rPr>
              <a:t>可处置废物类别</a:t>
            </a:r>
            <a:endParaRPr lang="zh-CN" altLang="en-US" sz="3600" b="1" kern="0" dirty="0">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sym typeface="+mn-ea"/>
            </a:endParaRPr>
          </a:p>
        </p:txBody>
      </p:sp>
      <p:sp>
        <p:nvSpPr>
          <p:cNvPr id="8" name="任意多边形 7"/>
          <p:cNvSpPr/>
          <p:nvPr/>
        </p:nvSpPr>
        <p:spPr>
          <a:xfrm>
            <a:off x="243840" y="1267460"/>
            <a:ext cx="2160270" cy="3601720"/>
          </a:xfrm>
          <a:custGeom>
            <a:avLst/>
            <a:gdLst>
              <a:gd name="connsiteX0" fmla="*/ 5 w 3402"/>
              <a:gd name="connsiteY0" fmla="*/ 1238 h 5672"/>
              <a:gd name="connsiteX1" fmla="*/ 1654 w 3402"/>
              <a:gd name="connsiteY1" fmla="*/ 0 h 5672"/>
              <a:gd name="connsiteX2" fmla="*/ 3390 w 3402"/>
              <a:gd name="connsiteY2" fmla="*/ 1196 h 5672"/>
              <a:gd name="connsiteX3" fmla="*/ 3402 w 3402"/>
              <a:gd name="connsiteY3" fmla="*/ 5672 h 5672"/>
              <a:gd name="connsiteX4" fmla="*/ 1714 w 3402"/>
              <a:gd name="connsiteY4" fmla="*/ 5665 h 5672"/>
              <a:gd name="connsiteX5" fmla="*/ 0 w 3402"/>
              <a:gd name="connsiteY5" fmla="*/ 5672 h 5672"/>
              <a:gd name="connsiteX6" fmla="*/ 5 w 3402"/>
              <a:gd name="connsiteY6" fmla="*/ 1238 h 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2" h="5672">
                <a:moveTo>
                  <a:pt x="5" y="1238"/>
                </a:moveTo>
                <a:lnTo>
                  <a:pt x="1654" y="0"/>
                </a:lnTo>
                <a:lnTo>
                  <a:pt x="3390" y="1196"/>
                </a:lnTo>
                <a:lnTo>
                  <a:pt x="3402" y="5672"/>
                </a:lnTo>
                <a:lnTo>
                  <a:pt x="1714" y="5665"/>
                </a:lnTo>
                <a:lnTo>
                  <a:pt x="0" y="5672"/>
                </a:lnTo>
                <a:lnTo>
                  <a:pt x="5" y="1238"/>
                </a:lnTo>
                <a:close/>
              </a:path>
            </a:pathLst>
          </a:custGeom>
        </p:spPr>
        <p:style>
          <a:lnRef idx="1">
            <a:schemeClr val="accent6"/>
          </a:lnRef>
          <a:fillRef idx="3">
            <a:schemeClr val="accent6"/>
          </a:fillRef>
          <a:effectRef idx="2">
            <a:schemeClr val="accent6"/>
          </a:effectRef>
          <a:fontRef idx="minor">
            <a:schemeClr val="lt1"/>
          </a:fontRef>
        </p:style>
        <p:txBody>
          <a:bodyPr rtlCol="0" anchor="ctr"/>
          <a:p>
            <a:pPr algn="ctr"/>
            <a:r>
              <a:rPr lang="zh-CN" altLang="en-US" sz="2600">
                <a:latin typeface="微软雅黑" panose="020B0503020204020204" pitchFamily="34" charset="-122"/>
                <a:ea typeface="微软雅黑" panose="020B0503020204020204" pitchFamily="34" charset="-122"/>
                <a:cs typeface="微软雅黑" panose="020B0503020204020204" pitchFamily="34" charset="-122"/>
              </a:rPr>
              <a:t>废活性炭</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600">
                <a:latin typeface="微软雅黑" panose="020B0503020204020204" pitchFamily="34" charset="-122"/>
                <a:ea typeface="微软雅黑" panose="020B0503020204020204" pitchFamily="34" charset="-122"/>
                <a:cs typeface="微软雅黑" panose="020B0503020204020204" pitchFamily="34" charset="-122"/>
              </a:rPr>
              <a:t>HW06</a:t>
            </a:r>
            <a:endParaRPr lang="en-US" altLang="zh-CN" sz="26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600">
                <a:latin typeface="微软雅黑" panose="020B0503020204020204" pitchFamily="34" charset="-122"/>
                <a:ea typeface="微软雅黑" panose="020B0503020204020204" pitchFamily="34" charset="-122"/>
                <a:cs typeface="微软雅黑" panose="020B0503020204020204" pitchFamily="34" charset="-122"/>
              </a:rPr>
              <a:t>HW08</a:t>
            </a:r>
            <a:endParaRPr lang="en-US" altLang="zh-CN" sz="26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600">
                <a:latin typeface="微软雅黑" panose="020B0503020204020204" pitchFamily="34" charset="-122"/>
                <a:ea typeface="微软雅黑" panose="020B0503020204020204" pitchFamily="34" charset="-122"/>
                <a:cs typeface="微软雅黑" panose="020B0503020204020204" pitchFamily="34" charset="-122"/>
              </a:rPr>
              <a:t>HW49</a:t>
            </a:r>
            <a:endParaRPr lang="en-US" altLang="zh-CN" sz="2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柱形 9"/>
          <p:cNvSpPr/>
          <p:nvPr/>
        </p:nvSpPr>
        <p:spPr>
          <a:xfrm>
            <a:off x="2639695" y="1480820"/>
            <a:ext cx="2160000" cy="360000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sz="2600">
                <a:latin typeface="微软雅黑" panose="020B0503020204020204" pitchFamily="34" charset="-122"/>
                <a:ea typeface="微软雅黑" panose="020B0503020204020204" pitchFamily="34" charset="-122"/>
                <a:cs typeface="微软雅黑" panose="020B0503020204020204" pitchFamily="34" charset="-122"/>
              </a:rPr>
              <a:t>铝型材酸洗抛光清洗</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600">
                <a:latin typeface="微软雅黑" panose="020B0503020204020204" pitchFamily="34" charset="-122"/>
                <a:ea typeface="微软雅黑" panose="020B0503020204020204" pitchFamily="34" charset="-122"/>
                <a:cs typeface="微软雅黑" panose="020B0503020204020204" pitchFamily="34" charset="-122"/>
              </a:rPr>
              <a:t>废液</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600">
                <a:latin typeface="微软雅黑" panose="020B0503020204020204" pitchFamily="34" charset="-122"/>
                <a:ea typeface="微软雅黑" panose="020B0503020204020204" pitchFamily="34" charset="-122"/>
                <a:cs typeface="微软雅黑" panose="020B0503020204020204" pitchFamily="34" charset="-122"/>
              </a:rPr>
              <a:t>HW17</a:t>
            </a:r>
            <a:endParaRPr lang="en-US" altLang="zh-CN" sz="2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柱形 10"/>
          <p:cNvSpPr/>
          <p:nvPr/>
        </p:nvSpPr>
        <p:spPr>
          <a:xfrm>
            <a:off x="5035550" y="1480820"/>
            <a:ext cx="2160000" cy="360000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2600">
                <a:latin typeface="微软雅黑" panose="020B0503020204020204" pitchFamily="34" charset="-122"/>
                <a:ea typeface="微软雅黑" panose="020B0503020204020204" pitchFamily="34" charset="-122"/>
                <a:cs typeface="微软雅黑" panose="020B0503020204020204" pitchFamily="34" charset="-122"/>
              </a:rPr>
              <a:t>含铝污泥</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600">
                <a:latin typeface="微软雅黑" panose="020B0503020204020204" pitchFamily="34" charset="-122"/>
                <a:ea typeface="微软雅黑" panose="020B0503020204020204" pitchFamily="34" charset="-122"/>
                <a:cs typeface="微软雅黑" panose="020B0503020204020204" pitchFamily="34" charset="-122"/>
              </a:rPr>
              <a:t>HW17</a:t>
            </a:r>
            <a:endParaRPr lang="en-US" altLang="zh-CN" sz="2600"/>
          </a:p>
          <a:p>
            <a:pPr algn="ctr"/>
            <a:endParaRPr lang="en-US" altLang="zh-CN" sz="2600"/>
          </a:p>
        </p:txBody>
      </p:sp>
      <p:sp>
        <p:nvSpPr>
          <p:cNvPr id="12" name="圆柱形 11"/>
          <p:cNvSpPr/>
          <p:nvPr/>
        </p:nvSpPr>
        <p:spPr>
          <a:xfrm>
            <a:off x="7416800" y="1480820"/>
            <a:ext cx="2160000" cy="36000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a:r>
              <a:rPr lang="en-US" altLang="zh-CN" sz="26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600">
                <a:latin typeface="微软雅黑" panose="020B0503020204020204" pitchFamily="34" charset="-122"/>
                <a:ea typeface="微软雅黑" panose="020B0503020204020204" pitchFamily="34" charset="-122"/>
                <a:cs typeface="微软雅黑" panose="020B0503020204020204" pitchFamily="34" charset="-122"/>
              </a:rPr>
              <a:t>煲模废碱液、</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煲模废碱渣</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600">
                <a:latin typeface="微软雅黑" panose="020B0503020204020204" pitchFamily="34" charset="-122"/>
                <a:ea typeface="微软雅黑" panose="020B0503020204020204" pitchFamily="34" charset="-122"/>
                <a:cs typeface="微软雅黑" panose="020B0503020204020204" pitchFamily="34" charset="-122"/>
              </a:rPr>
              <a:t>HW35</a:t>
            </a:r>
            <a:endParaRPr lang="en-US" altLang="zh-CN" sz="2600"/>
          </a:p>
          <a:p>
            <a:pPr algn="ctr"/>
            <a:endParaRPr lang="en-US" altLang="zh-CN" sz="2600"/>
          </a:p>
        </p:txBody>
      </p:sp>
      <p:sp>
        <p:nvSpPr>
          <p:cNvPr id="13" name="任意多边形 12"/>
          <p:cNvSpPr/>
          <p:nvPr/>
        </p:nvSpPr>
        <p:spPr>
          <a:xfrm>
            <a:off x="9827260" y="1268095"/>
            <a:ext cx="2160270" cy="3601085"/>
          </a:xfrm>
          <a:custGeom>
            <a:avLst/>
            <a:gdLst>
              <a:gd name="connsiteX0" fmla="*/ 0 w 3402"/>
              <a:gd name="connsiteY0" fmla="*/ 1492 h 6041"/>
              <a:gd name="connsiteX1" fmla="*/ 1579 w 3402"/>
              <a:gd name="connsiteY1" fmla="*/ 0 h 6041"/>
              <a:gd name="connsiteX2" fmla="*/ 3402 w 3402"/>
              <a:gd name="connsiteY2" fmla="*/ 1492 h 6041"/>
              <a:gd name="connsiteX3" fmla="*/ 3402 w 3402"/>
              <a:gd name="connsiteY3" fmla="*/ 6026 h 6041"/>
              <a:gd name="connsiteX4" fmla="*/ 1692 w 3402"/>
              <a:gd name="connsiteY4" fmla="*/ 6041 h 6041"/>
              <a:gd name="connsiteX5" fmla="*/ 0 w 3402"/>
              <a:gd name="connsiteY5" fmla="*/ 6026 h 6041"/>
              <a:gd name="connsiteX6" fmla="*/ 0 w 3402"/>
              <a:gd name="connsiteY6" fmla="*/ 1492 h 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2" h="6041">
                <a:moveTo>
                  <a:pt x="0" y="1492"/>
                </a:moveTo>
                <a:lnTo>
                  <a:pt x="1579" y="0"/>
                </a:lnTo>
                <a:lnTo>
                  <a:pt x="3402" y="1492"/>
                </a:lnTo>
                <a:lnTo>
                  <a:pt x="3402" y="6026"/>
                </a:lnTo>
                <a:lnTo>
                  <a:pt x="1692" y="6041"/>
                </a:lnTo>
                <a:lnTo>
                  <a:pt x="0" y="6026"/>
                </a:lnTo>
                <a:lnTo>
                  <a:pt x="0" y="1492"/>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600">
                <a:latin typeface="微软雅黑" panose="020B0503020204020204" pitchFamily="34" charset="-122"/>
                <a:ea typeface="微软雅黑" panose="020B0503020204020204" pitchFamily="34" charset="-122"/>
                <a:cs typeface="微软雅黑" panose="020B0503020204020204" pitchFamily="34" charset="-122"/>
              </a:rPr>
              <a:t>铝灰</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600">
                <a:latin typeface="微软雅黑" panose="020B0503020204020204" pitchFamily="34" charset="-122"/>
                <a:ea typeface="微软雅黑" panose="020B0503020204020204" pitchFamily="34" charset="-122"/>
                <a:cs typeface="微软雅黑" panose="020B0503020204020204" pitchFamily="34" charset="-122"/>
              </a:rPr>
              <a:t>HW48</a:t>
            </a:r>
            <a:endParaRPr lang="en-US" altLang="zh-CN" sz="2600"/>
          </a:p>
          <a:p>
            <a:pPr algn="ctr"/>
            <a:endParaRPr lang="en-US" altLang="zh-CN" sz="26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3" name="标题 5"/>
          <p:cNvSpPr txBox="1"/>
          <p:nvPr>
            <p:custDataLst>
              <p:tags r:id="rId1"/>
            </p:custDataLst>
          </p:nvPr>
        </p:nvSpPr>
        <p:spPr>
          <a:xfrm>
            <a:off x="0" y="372110"/>
            <a:ext cx="4498975" cy="497840"/>
          </a:xfrm>
          <a:prstGeom prst="rect">
            <a:avLst/>
          </a:prstGeom>
          <a:noFill/>
        </p:spPr>
        <p:txBody>
          <a:bodyPr wrap="square" lIns="0" tIns="0" rIns="0" bIns="0" anchor="t" anchorCtr="0">
            <a:spAutoFit/>
            <a:scene3d>
              <a:camera prst="orthographicFront"/>
              <a:lightRig rig="threePt" dir="t"/>
            </a:scene3d>
          </a:bodyPr>
          <a:lstStyle>
            <a:lvl1pPr algn="ctr">
              <a:lnSpc>
                <a:spcPct val="90000"/>
              </a:lnSpc>
              <a:spcBef>
                <a:spcPct val="0"/>
              </a:spcBef>
              <a:buNone/>
              <a:defRPr sz="4000">
                <a:latin typeface="+mj-lt"/>
                <a:ea typeface="+mj-ea"/>
                <a:cs typeface="+mj-cs"/>
              </a:defRPr>
            </a:lvl1pPr>
          </a:lstStyle>
          <a:p>
            <a:pPr>
              <a:defRPr/>
            </a:pPr>
            <a:r>
              <a:rPr lang="zh-CN" altLang="en-US" sz="3600" b="1" kern="0" dirty="0">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sym typeface="+mn-ea"/>
              </a:rPr>
              <a:t>环保行业政策</a:t>
            </a:r>
            <a:endParaRPr lang="zh-CN" altLang="en-US" sz="3600" b="1" kern="0" dirty="0">
              <a:ln w="9525">
                <a:solidFill>
                  <a:schemeClr val="bg1"/>
                </a:solidFill>
                <a:prstDash val="solid"/>
              </a:ln>
              <a:solidFill>
                <a:schemeClr val="tx1"/>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24790" y="977265"/>
            <a:ext cx="11741785" cy="6554470"/>
          </a:xfrm>
          <a:prstGeom prst="rect">
            <a:avLst/>
          </a:prstGeom>
          <a:noFill/>
        </p:spPr>
        <p:txBody>
          <a:bodyPr wrap="square" rtlCol="0" anchor="t">
            <a:spAutoFit/>
          </a:bodyPr>
          <a:p>
            <a:pPr fontAlgn="auto">
              <a:lnSpc>
                <a:spcPts val="3000"/>
              </a:lnSpc>
            </a:pPr>
            <a:r>
              <a:rPr lang="en-US" altLang="zh-CN"/>
              <a:t>  </a:t>
            </a:r>
            <a:r>
              <a:rPr lang="en-US" altLang="zh-CN" sz="2000"/>
              <a:t>  2020年，生态环境部制定了《2020年挥发性有机物治理攻坚方案》（环大气〔2020〕33号），把挥发性有机物（VOCs）治理攻坚作为打赢蓝天保卫战收官的重要任务，指出：采用活性炭吸附技术的，应选择碘值不低于800mg/g的活性炭，并按设计要求足量添加、及时更换，将废旧活性炭交有资质的单位处理处置，记录更换时间和使用量</a:t>
            </a:r>
            <a:r>
              <a:rPr lang="zh-CN" altLang="en-US" sz="2000"/>
              <a:t>。</a:t>
            </a:r>
            <a:endParaRPr lang="en-US" altLang="zh-CN" sz="2000"/>
          </a:p>
          <a:p>
            <a:pPr fontAlgn="auto">
              <a:lnSpc>
                <a:spcPts val="3000"/>
              </a:lnSpc>
            </a:pPr>
            <a:r>
              <a:rPr lang="en-US" altLang="zh-CN" sz="2000"/>
              <a:t>    2021</a:t>
            </a:r>
            <a:r>
              <a:rPr lang="zh-CN" altLang="zh-CN" sz="2000"/>
              <a:t>年，为深入打好污染防治攻坚战，生态环境部发布的《关于加快解决当前挥发性有机物治理突出问题的通知》（环大气〔2021〕65号）指出，</a:t>
            </a:r>
            <a:r>
              <a:rPr lang="zh-CN" altLang="en-US" sz="2000"/>
              <a:t>采用颗粒活性炭作为吸附剂时，其碘值不宜低于</a:t>
            </a:r>
            <a:r>
              <a:rPr lang="en-US" altLang="zh-CN" sz="2000"/>
              <a:t>800mg/g</a:t>
            </a:r>
            <a:r>
              <a:rPr lang="zh-CN" altLang="en-US" sz="2000"/>
              <a:t>；采用蜂窝活性炭作为吸附剂时，其碘值不宜低于</a:t>
            </a:r>
            <a:r>
              <a:rPr lang="en-US" altLang="zh-CN" sz="2000"/>
              <a:t>650mg/g</a:t>
            </a:r>
            <a:r>
              <a:rPr lang="zh-CN" altLang="en-US" sz="2000"/>
              <a:t>。一次性活性炭吸附工艺宜采用颗粒活性炭作为吸附剂。活性炭、活性炭纤维产品销售时应提供产品质量证明材料。</a:t>
            </a:r>
            <a:endParaRPr lang="zh-CN" altLang="en-US" sz="2000"/>
          </a:p>
          <a:p>
            <a:pPr fontAlgn="auto">
              <a:lnSpc>
                <a:spcPts val="3000"/>
              </a:lnSpc>
            </a:pPr>
            <a:r>
              <a:rPr lang="zh-CN" altLang="en-US" sz="2000"/>
              <a:t> </a:t>
            </a:r>
            <a:r>
              <a:rPr lang="en-US" altLang="zh-CN" sz="2000"/>
              <a:t>   为深入贯彻落实《中共中央 国务院关于深入打好污染防治攻坚战的意见》，稳步推进“无废城市”建设，</a:t>
            </a:r>
            <a:r>
              <a:rPr lang="zh-CN" altLang="zh-CN" sz="2000">
                <a:sym typeface="+mn-ea"/>
              </a:rPr>
              <a:t>生态环境部制定了</a:t>
            </a:r>
            <a:r>
              <a:rPr lang="en-US" altLang="zh-CN" sz="2000"/>
              <a:t>《“十四五”时期“无废城市”建设工作方案》环固体〔2021〕114号 </a:t>
            </a:r>
            <a:r>
              <a:rPr lang="zh-CN" altLang="en-US" sz="2000"/>
              <a:t>提出，加快绿色园区建设，推动园区企业内、企业间和产业间物料闭路循环，实现固体废物循环利用。</a:t>
            </a:r>
            <a:endParaRPr lang="en-US" altLang="zh-CN" sz="2000"/>
          </a:p>
          <a:p>
            <a:pPr fontAlgn="auto">
              <a:lnSpc>
                <a:spcPts val="3000"/>
              </a:lnSpc>
            </a:pPr>
            <a:r>
              <a:rPr lang="en-US" altLang="zh-CN" sz="2000"/>
              <a:t>    </a:t>
            </a:r>
            <a:r>
              <a:rPr lang="zh-CN" altLang="en-US" sz="2000"/>
              <a:t>针对《广东省生态环境保护</a:t>
            </a:r>
            <a:r>
              <a:rPr lang="en-US" altLang="zh-CN" sz="2000"/>
              <a:t>“</a:t>
            </a:r>
            <a:r>
              <a:rPr lang="zh-CN" altLang="en-US" sz="2000"/>
              <a:t>十四五</a:t>
            </a:r>
            <a:r>
              <a:rPr lang="en-US" altLang="zh-CN" sz="2000"/>
              <a:t>”</a:t>
            </a:r>
            <a:r>
              <a:rPr lang="zh-CN" altLang="en-US" sz="2000"/>
              <a:t>规划》的通知</a:t>
            </a:r>
            <a:r>
              <a:rPr lang="en-US" altLang="zh-CN" sz="2000"/>
              <a:t> </a:t>
            </a:r>
            <a:r>
              <a:rPr lang="zh-CN" altLang="en-US" sz="2000"/>
              <a:t>粤环〔2021〕10号</a:t>
            </a:r>
            <a:r>
              <a:rPr lang="en-US" altLang="zh-CN" sz="2000"/>
              <a:t> </a:t>
            </a:r>
            <a:r>
              <a:rPr lang="zh-CN" altLang="en-US" sz="2000"/>
              <a:t>，开展中小型企业废物收集和治理设施建设、运行情况的评估，强化对企业涉</a:t>
            </a:r>
            <a:r>
              <a:rPr lang="en-US" altLang="zh-CN" sz="2000"/>
              <a:t>VOCs</a:t>
            </a:r>
            <a:r>
              <a:rPr lang="zh-CN" altLang="en-US" sz="2000"/>
              <a:t>生产车间</a:t>
            </a:r>
            <a:r>
              <a:rPr lang="en-US" altLang="zh-CN" sz="2000"/>
              <a:t>/</a:t>
            </a:r>
            <a:r>
              <a:rPr lang="zh-CN" altLang="en-US" sz="2000"/>
              <a:t>工序废气的收集管理，推动企业开展治理设施升级改造。推进工业园区、企业集群因地制宜统筹规划建设一批集中喷涂中心（共性工厂）、活性炭集中再生中心，实现</a:t>
            </a:r>
            <a:r>
              <a:rPr lang="en-US" altLang="zh-CN" sz="2000"/>
              <a:t>VOCs</a:t>
            </a:r>
            <a:r>
              <a:rPr lang="zh-CN" altLang="en-US" sz="2000"/>
              <a:t>集中高效处理。</a:t>
            </a:r>
            <a:endParaRPr lang="zh-CN" altLang="en-US" sz="2000"/>
          </a:p>
          <a:p>
            <a:pPr fontAlgn="auto">
              <a:lnSpc>
                <a:spcPts val="3000"/>
              </a:lnSpc>
            </a:pPr>
            <a:r>
              <a:rPr lang="en-US" altLang="zh-CN" sz="2000"/>
              <a:t>  </a:t>
            </a:r>
            <a:endParaRPr lang="zh-CN" altLang="en-US" sz="2000"/>
          </a:p>
          <a:p>
            <a:endParaRPr lang="zh-CN" altLang="en-US" sz="2000"/>
          </a:p>
        </p:txBody>
      </p:sp>
      <p:pic>
        <p:nvPicPr>
          <p:cNvPr id="4" name="图片 3" descr="t01da7234b5df76c12e"/>
          <p:cNvPicPr>
            <a:picLocks noChangeAspect="1"/>
          </p:cNvPicPr>
          <p:nvPr/>
        </p:nvPicPr>
        <p:blipFill>
          <a:blip r:embed="rId2">
            <a:alphaModFix amt="93000"/>
            <a:clrChange>
              <a:clrFrom>
                <a:srgbClr val="FFFFFF">
                  <a:alpha val="100000"/>
                </a:srgbClr>
              </a:clrFrom>
              <a:clrTo>
                <a:srgbClr val="FFFFFF">
                  <a:alpha val="100000"/>
                  <a:alpha val="0"/>
                </a:srgbClr>
              </a:clrTo>
            </a:clrChange>
          </a:blip>
          <a:stretch>
            <a:fillRect/>
          </a:stretch>
        </p:blipFill>
        <p:spPr>
          <a:xfrm>
            <a:off x="10439400" y="-135890"/>
            <a:ext cx="1354455" cy="1275080"/>
          </a:xfrm>
          <a:prstGeom prst="rect">
            <a:avLst/>
          </a:prstGeom>
        </p:spPr>
      </p:pic>
      <p:pic>
        <p:nvPicPr>
          <p:cNvPr id="5" name="图片 4" descr="333438303937323b333633353534363bd5fdd4b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25" y="1139190"/>
            <a:ext cx="161925" cy="161925"/>
          </a:xfrm>
          <a:prstGeom prst="rect">
            <a:avLst/>
          </a:prstGeom>
        </p:spPr>
      </p:pic>
      <p:pic>
        <p:nvPicPr>
          <p:cNvPr id="6" name="图片 5" descr="333438303937323b333633353534363bd5fdd4b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4825" y="2677160"/>
            <a:ext cx="161925" cy="161925"/>
          </a:xfrm>
          <a:prstGeom prst="rect">
            <a:avLst/>
          </a:prstGeom>
        </p:spPr>
      </p:pic>
      <p:pic>
        <p:nvPicPr>
          <p:cNvPr id="7" name="图片 6" descr="333438303937323b333633353534363bd5fdd4b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25" y="4215130"/>
            <a:ext cx="161925" cy="161925"/>
          </a:xfrm>
          <a:prstGeom prst="rect">
            <a:avLst/>
          </a:prstGeom>
        </p:spPr>
      </p:pic>
      <p:pic>
        <p:nvPicPr>
          <p:cNvPr id="8" name="图片 7" descr="333438303937323b333633353534363bd5fdd4b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825" y="5362575"/>
            <a:ext cx="161925" cy="1619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MH" val="20161022203400"/>
  <p:tag name="MH_LIBRARY" val="GRAPHIC"/>
  <p:tag name="MH_TYPE" val="Other"/>
  <p:tag name="MH_ORDER" val="1"/>
</p:tagLst>
</file>

<file path=ppt/tags/tag10.xml><?xml version="1.0" encoding="utf-8"?>
<p:tagLst xmlns:p="http://schemas.openxmlformats.org/presentationml/2006/main">
  <p:tag name="MH" val="20161022204343"/>
  <p:tag name="MH_LIBRARY" val="GRAPHIC"/>
  <p:tag name="MH_ORDER" val="标题 5"/>
</p:tagLst>
</file>

<file path=ppt/tags/tag11.xml><?xml version="1.0" encoding="utf-8"?>
<p:tagLst xmlns:p="http://schemas.openxmlformats.org/presentationml/2006/main">
  <p:tag name="MH" val="20161022204303"/>
  <p:tag name="MH_LIBRARY" val="GRAPHIC"/>
</p:tagLst>
</file>

<file path=ppt/tags/tag12.xml><?xml version="1.0" encoding="utf-8"?>
<p:tagLst xmlns:p="http://schemas.openxmlformats.org/presentationml/2006/main">
  <p:tag name="KSO_WM_UNIT_PLACING_PICTURE_USER_VIEWPORT" val="{&quot;height&quot;:6625,&quot;width&quot;:8182}"/>
</p:tagLst>
</file>

<file path=ppt/tags/tag13.xml><?xml version="1.0" encoding="utf-8"?>
<p:tagLst xmlns:p="http://schemas.openxmlformats.org/presentationml/2006/main">
  <p:tag name="MH" val="20161022204343"/>
  <p:tag name="MH_LIBRARY" val="GRAPHIC"/>
  <p:tag name="MH_ORDER" val="标题 5"/>
</p:tagLst>
</file>

<file path=ppt/tags/tag14.xml><?xml version="1.0" encoding="utf-8"?>
<p:tagLst xmlns:p="http://schemas.openxmlformats.org/presentationml/2006/main">
  <p:tag name="MH" val="20161022204343"/>
  <p:tag name="MH_LIBRARY" val="GRAPHIC"/>
  <p:tag name="MH_ORDER" val="标题 5"/>
</p:tagLst>
</file>

<file path=ppt/tags/tag15.xml><?xml version="1.0" encoding="utf-8"?>
<p:tagLst xmlns:p="http://schemas.openxmlformats.org/presentationml/2006/main">
  <p:tag name="MH" val="20161022204303"/>
  <p:tag name="MH_LIBRARY" val="GRAPHIC"/>
  <p:tag name="MH_ORDER" val="TextBox 11"/>
</p:tagLst>
</file>

<file path=ppt/tags/tag16.xml><?xml version="1.0" encoding="utf-8"?>
<p:tagLst xmlns:p="http://schemas.openxmlformats.org/presentationml/2006/main">
  <p:tag name="MH" val="20161022204303"/>
  <p:tag name="MH_LIBRARY" val="GRAPHIC"/>
  <p:tag name="MH_ORDER" val="文本框 13"/>
</p:tagLst>
</file>

<file path=ppt/tags/tag17.xml><?xml version="1.0" encoding="utf-8"?>
<p:tagLst xmlns:p="http://schemas.openxmlformats.org/presentationml/2006/main">
  <p:tag name="MH" val="20161022204303"/>
  <p:tag name="MH_LIBRARY" val="GRAPHIC"/>
  <p:tag name="MH_ORDER" val="文本框 14"/>
</p:tagLst>
</file>

<file path=ppt/tags/tag18.xml><?xml version="1.0" encoding="utf-8"?>
<p:tagLst xmlns:p="http://schemas.openxmlformats.org/presentationml/2006/main">
  <p:tag name="MH" val="20161022204343"/>
  <p:tag name="MH_LIBRARY" val="GRAPHIC"/>
  <p:tag name="MH_ORDER" val="标题 5"/>
</p:tagLst>
</file>

<file path=ppt/tags/tag19.xml><?xml version="1.0" encoding="utf-8"?>
<p:tagLst xmlns:p="http://schemas.openxmlformats.org/presentationml/2006/main">
  <p:tag name="MH" val="20161022204303"/>
  <p:tag name="MH_LIBRARY" val="GRAPHIC"/>
</p:tagLst>
</file>

<file path=ppt/tags/tag2.xml><?xml version="1.0" encoding="utf-8"?>
<p:tagLst xmlns:p="http://schemas.openxmlformats.org/presentationml/2006/main">
  <p:tag name="MH" val="20161022192605"/>
  <p:tag name="MH_LIBRARY" val="GRAPHIC"/>
  <p:tag name="MH_TYPE" val="Text"/>
  <p:tag name="MH_ORDER" val="1"/>
</p:tagLst>
</file>

<file path=ppt/tags/tag20.xml><?xml version="1.0" encoding="utf-8"?>
<p:tagLst xmlns:p="http://schemas.openxmlformats.org/presentationml/2006/main">
  <p:tag name="MH" val="20161022204343"/>
  <p:tag name="MH_LIBRARY" val="GRAPHIC"/>
  <p:tag name="MH_ORDER" val="标题 5"/>
</p:tagLst>
</file>

<file path=ppt/tags/tag21.xml><?xml version="1.0" encoding="utf-8"?>
<p:tagLst xmlns:p="http://schemas.openxmlformats.org/presentationml/2006/main">
  <p:tag name="KSO_WM_UNIT_TABLE_BEAUTIFY" val="smartTable{5ff9ec84-8ebb-491b-a2ef-2c4d21d73550}"/>
  <p:tag name="TABLE_ENDDRAG_ORIGIN_RECT" val="901*405"/>
  <p:tag name="TABLE_ENDDRAG_RECT" val="28*95*901*405"/>
</p:tagLst>
</file>

<file path=ppt/tags/tag22.xml><?xml version="1.0" encoding="utf-8"?>
<p:tagLst xmlns:p="http://schemas.openxmlformats.org/presentationml/2006/main">
  <p:tag name="MH" val="20161022204343"/>
  <p:tag name="MH_LIBRARY" val="GRAPHIC"/>
  <p:tag name="MH_ORDER" val="标题 5"/>
</p:tagLst>
</file>

<file path=ppt/tags/tag23.xml><?xml version="1.0" encoding="utf-8"?>
<p:tagLst xmlns:p="http://schemas.openxmlformats.org/presentationml/2006/main">
  <p:tag name="MH" val="20161022204303"/>
  <p:tag name="MH_LIBRARY" val="GRAPHIC"/>
  <p:tag name="MH_ORDER" val="文本框 13"/>
</p:tagLst>
</file>

<file path=ppt/tags/tag24.xml><?xml version="1.0" encoding="utf-8"?>
<p:tagLst xmlns:p="http://schemas.openxmlformats.org/presentationml/2006/main">
  <p:tag name="MH" val="20161022204303"/>
  <p:tag name="MH_LIBRARY" val="GRAPHIC"/>
  <p:tag name="MH_ORDER" val="TextBox 11"/>
</p:tagLst>
</file>

<file path=ppt/tags/tag25.xml><?xml version="1.0" encoding="utf-8"?>
<p:tagLst xmlns:p="http://schemas.openxmlformats.org/presentationml/2006/main">
  <p:tag name="MH" val="20161022204303"/>
  <p:tag name="MH_LIBRARY" val="GRAPHIC"/>
  <p:tag name="MH_ORDER" val="文本框 14"/>
</p:tagLst>
</file>

<file path=ppt/tags/tag26.xml><?xml version="1.0" encoding="utf-8"?>
<p:tagLst xmlns:p="http://schemas.openxmlformats.org/presentationml/2006/main">
  <p:tag name="MH" val="20161022204343"/>
  <p:tag name="MH_LIBRARY" val="GRAPHIC"/>
  <p:tag name="MH_ORDER" val="标题 5"/>
</p:tagLst>
</file>

<file path=ppt/tags/tag27.xml><?xml version="1.0" encoding="utf-8"?>
<p:tagLst xmlns:p="http://schemas.openxmlformats.org/presentationml/2006/main">
  <p:tag name="KSO_WM_UNIT_TABLE_BEAUTIFY" val="smartTable{c89d01c1-9263-4f35-80b2-240e61f99e39}"/>
  <p:tag name="TABLE_ENDDRAG_ORIGIN_RECT" val="902*429"/>
  <p:tag name="TABLE_ENDDRAG_RECT" val="28*86*902*429"/>
</p:tagLst>
</file>

<file path=ppt/tags/tag28.xml><?xml version="1.0" encoding="utf-8"?>
<p:tagLst xmlns:p="http://schemas.openxmlformats.org/presentationml/2006/main">
  <p:tag name="KSO_WM_UNIT_PLACING_PICTURE_USER_VIEWPORT" val="{&quot;height&quot;:3870,&quot;width&quot;:3870}"/>
</p:tagLst>
</file>

<file path=ppt/tags/tag3.xml><?xml version="1.0" encoding="utf-8"?>
<p:tagLst xmlns:p="http://schemas.openxmlformats.org/presentationml/2006/main">
  <p:tag name="MH" val="20161022203400"/>
  <p:tag name="MH_LIBRARY" val="GRAPHIC"/>
  <p:tag name="MH_TYPE" val="Other"/>
  <p:tag name="MH_ORDER" val="1"/>
</p:tagLst>
</file>

<file path=ppt/tags/tag30.xml><?xml version="1.0" encoding="utf-8"?>
<p:tagLst xmlns:p="http://schemas.openxmlformats.org/presentationml/2006/main">
  <p:tag name="COMMONDATA" val="eyJjb3VudCI6MzQsImhkaWQiOiJiYzQyYzE0YWZjNWRkODlkYzgzYjA1ZWM3NzZkNDFhYiIsInVzZXJDb3VudCI6MzR9"/>
  <p:tag name="KSO_WPP_MARK_KEY" val="78ff3956-51f8-496a-b862-8211eecdad39"/>
  <p:tag name="commondata" val="eyJjb3VudCI6MzUsImhkaWQiOiJiYzQyYzE0YWZjNWRkODlkYzgzYjA1ZWM3NzZkNDFhYiIsInVzZXJDb3VudCI6MzV9"/>
</p:tagLst>
</file>

<file path=ppt/tags/tag4.xml><?xml version="1.0" encoding="utf-8"?>
<p:tagLst xmlns:p="http://schemas.openxmlformats.org/presentationml/2006/main">
  <p:tag name="MH" val="20161022192605"/>
  <p:tag name="MH_LIBRARY" val="GRAPHIC"/>
  <p:tag name="MH_TYPE" val="Text"/>
  <p:tag name="MH_ORDER" val="1"/>
</p:tagLst>
</file>

<file path=ppt/tags/tag5.xml><?xml version="1.0" encoding="utf-8"?>
<p:tagLst xmlns:p="http://schemas.openxmlformats.org/presentationml/2006/main">
  <p:tag name="MH" val="20161022203400"/>
  <p:tag name="MH_LIBRARY" val="GRAPHIC"/>
  <p:tag name="MH_TYPE" val="Other"/>
  <p:tag name="MH_ORDER" val="1"/>
</p:tagLst>
</file>

<file path=ppt/tags/tag6.xml><?xml version="1.0" encoding="utf-8"?>
<p:tagLst xmlns:p="http://schemas.openxmlformats.org/presentationml/2006/main">
  <p:tag name="MH" val="20161022192605"/>
  <p:tag name="MH_LIBRARY" val="GRAPHIC"/>
  <p:tag name="MH_TYPE" val="Text"/>
  <p:tag name="MH_ORDER" val="1"/>
</p:tagLst>
</file>

<file path=ppt/tags/tag7.xml><?xml version="1.0" encoding="utf-8"?>
<p:tagLst xmlns:p="http://schemas.openxmlformats.org/presentationml/2006/main">
  <p:tag name="MH" val="20161022204303"/>
  <p:tag name="MH_LIBRARY" val="GRAPHIC"/>
  <p:tag name="MH_ORDER" val="TextBox 11"/>
</p:tagLst>
</file>

<file path=ppt/tags/tag8.xml><?xml version="1.0" encoding="utf-8"?>
<p:tagLst xmlns:p="http://schemas.openxmlformats.org/presentationml/2006/main">
  <p:tag name="MH" val="20161022204303"/>
  <p:tag name="MH_LIBRARY" val="GRAPHIC"/>
  <p:tag name="MH_ORDER" val="文本框 13"/>
</p:tagLst>
</file>

<file path=ppt/tags/tag9.xml><?xml version="1.0" encoding="utf-8"?>
<p:tagLst xmlns:p="http://schemas.openxmlformats.org/presentationml/2006/main">
  <p:tag name="MH" val="20161022204303"/>
  <p:tag name="MH_LIBRARY" val="GRAPHIC"/>
  <p:tag name="MH_ORDER" val="文本框 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TcxMTMxMjY0MzI3IiwKCSJHcm91cElkIiA6ICIyMTIxMzQxOTkiLAoJIkltYWdlIiA6ICJpVkJPUncwS0dnb0FBQUFOU1VoRVVnQUFBWDBBQUFGaENBWUFBQUNjYlhxeEFBQUFDWEJJV1hNQUFBc1RBQUFMRXdFQW1wd1lBQUFnQUVsRVFWUjRuT3pkZVZoVVpmdkE4ZThNd3lxQ0lqb2dTb2c3bXJtbDVtNjVwNVpsYmhuYXJwYTJtSlZiYVdXdldxYXBieHJWcnpMTk52VTF0ZEpjU1MzWHhDM1hYREFFRk5tWmZjN3ZEenBIMFJsVVpPWXd6UE81TGk5aDVzeWNtKzArejNtVys5RklraVFoQ0lJZ2VBV3QyZ0VJZ2lBSTdpT1N2aUFJZ2hjUlNWOFFCTUdMaUtRdkNJTGdSVVRTRndSQjhDSWk2UXVDSUhnUmtmUUZRUkM4aUVqNmdpQUlYa1FrZlVFUUJDOGlrcjRnQ0lJWEVVbGZFQVRCaTRpa0x3aUM0RVZFMGhjRVFmQWlJdWtMZ2lCNEVaSDBCVUVRdkloSStvSWdDRjVFSkgxQkVBUXZJcEsrSUFpQ0Z4RkpYeEFFd1l1SXBDOElndUJGUk5JWEJFSHdJaUxwQzRJZ2VCR1I5QVZCRUx5SVNQcUNJQWhlUkNSOVFSQUVMeUtTdmlBSWdoY1JTVjhRQk1HTGlLUXZDSUxnUlVUU0Z3UkI4Q0lpNlF1Q0lIZ1JrZlFGUVJDOGlFajZnaUFJWGtRa2ZVRVFCQzhpa3I0Z0NJSVhFVWxmRUFUQmk0aWtMd2lDNEVWRTBoY0VRZkFpSXVrTGdpQjRFWkgwQlVFUXZJaEkrb0lnQ0Y1RUpIMUJFQVF2SXBLK0lBaUNGeEZKWHhBRXdZdUlwQzhJZ3VCRlJOSVhCRUh3SWlMcEM0SWdlQkdkMmdFSWdpc1ZGQlJ3NGNJRlVsTlR1WGp4SXBtWm1WeThlSkgwOUhReU1qTEl5OHNqSnllSDNOeGNDZ29Lc0Znc1dLMVdMQllMa2lTaDArbnc5ZlZGcDlQaDcrOVB4WW9WQ1FrSm9XTEZpb1NHaHFMWDY2bGF0U3BoWVdGVXFWS0ZpSWdJSWlNanFWeTVNaHFOUnUwdlh4Q3VJNUsrNFBHc1ZpdG56NTdsMUtsVG5EMTdscU5IajNMMDZGRk9uVHBGVmxhV0tqSDUrL3NURXhORC9mcjFhZENnQWJWcTFTSW1Kb1o2OWVwUm9VSUZWV0lTQkFDTkpFbVMya0VJd3MyeVdxMmNQSG1TZ3djUGtwU1V4TDU5K3poOCtEQW1rOG5oOFZxdEZoOGZINmYvYXpRYU5Cb05XcTFXK2ZqYUZycjhKeUpKRW5hN1hmbGYvbWV6MlpUL3IvN1lXVHd4TVRFMGE5YU1wazJiY3VlZGQ5SzRjV09DZzROTDl4c2xDRTZJcEMrVWFVYWprYVNrSkhidDJzVzJiZHZZczJjUCtmbjUxeDJuMCttVWYzSjNqRTZuUTZ0Vlo5aEtraVJzTmx1UjdpTDU4MnYvNURRYURYRnhjYlJyMTQ2MmJkdlNzbVZMd3NQRFZZbGJLUDlFMGhmS0ZFbVMrT3V2djlpK2ZUc2JObXpnOTk5L3gydzJGemxHVHV4K2ZuNzQrZm5oNit2ck1mM244c1hBYkRaak5wdXhXQ3pYWFFnMEdnMzE2OWVuYTlldWRPclVpWll0V3hJWUdLaGkxRUo1SXBLK29EcUR3Y0NPSFR2WXNHRURQLzMwRTJscGFVV2U5L1gxeGQvZkgzOS9mL3o4L0ZScnZidUtKRWxZTEJaTUpoTW1rd216MlZ6a0loQVFFRUNuVHAzbzJiTW5uVHQzSmpJeVVzVm9CVThua3I2Z2lyeThQQklURTFtelpnMi8vUElMQlFVRnluTStQajc0Ky9zVEVCQ0F2NzkvdVV2eU55SmZCSXhHSTBhakVZdkZvanluMFdobzJiSWxEejc0SUYyN2R1V09PKzVRTVZMQkU0bWtMN2lOMld4bTI3WnRMRisrbkRWcjFoUVpmUFh6OHlNZ0lJQ0FnQUI4ZlgxVmpMTHNzZHZ0R0kxR0RBWURKcE9weUYxQWl4WXRHREprQ0QxNzloVGpBTUpORVVsZmNMbkRody96N2JmZjh0MTMzeFdaUWlrbitxQ2dJSHg4ZkZTTTBITklrcVJjQUl4R28zSUI4UEh4NGQ1NzcrV3h4eDZqYytmTytQbjVxUnlwVUZhSnBDKzRSRTVPRG12WHJ1V0xMNzRnS1NsSmVkelgxNWZBd0VDUjZFdUJKRWtZREFibEFpQ3JVcVVLdzRZTjQ1RkhIcUZPblRvcVJpaVVSU0xwQzZYcStQSGpmUFhWVnl4ZHVsVHBwOWRxdFFRR0JsS2hRZ1hSZGVNaWRydWQvUHg4Q2dvS3NGcXRRR0gvZjhlT0hYbjY2YWZwMHFXTHVNZ0tnRWo2UWltdzJXeHMzcnlaaElRRUVoTVRsY2Y5L1B5b1VLRUNnWUdCSGpPbHNqd3dtODNrNStkak1CaVU3cDhhTldvd2N1UklIbm5rRVVKRFExV09VRkNUU1BwQ2lSbU5SbGF0V3NYOCtmTTVlZktrOG5oUVVCREJ3Y0dpVmE4eXU5MU9YbDRlQlFVRnlncmg0T0Jnbm5qaUNZWVBIMDVVVkpUS0VRcHFFRWxmdUdWNWVYa3NXYktFLy83M3YxeThlQkVvN01LUms3M29SaWhiNUw3L3ZMdzhaZnFuVHFmamtVY2U0Zm5ubjZkMjdkb3FSeWk0azBqNndrMHJLQ2pnNjYrLzVvTVBQdUR5NWN0QVlmSUlEZzRtS0NoSWRPRjRBSlBKUkY1ZW5qTHdxOVZxR1R4NE1HUEhqaVVtSmtiZDRBUzNFRWxmdUNHRHdjQzMzMzdMN05temxaYTlyNjh2SVNFaEJBUUVxQnlkVUJKV3ExVXBKdzJGVXo0ZmZmUlJ4b3daUTgyYU5WV09UbkFsa2ZRRnAwd21Fei84OEFPelpzMVNTaU9JWkYrK1dLMVdjbkp5TUJnTVFPSFBkL2p3NFl3ZVBacnExYXVySEozZ0NpTHBDdzZ0V2JPR045OThrMy8rK1FjbzdNWUpDUWtSaGIvS0tZdkZRbTV1cnBMOC9mejhlUExKSjNuOTlkZng5L2RYT1RxaE5JbWtMemdVR3h0TFFVRUJQajQraElhR2ltVHZKU3dXQ3prNU9VcWYvN2ZmZmt1blRwMVVqa29vVGQ1VnlVcTRhYzg4OHd4UTJOY3J1bks4aDF6UkZLQjI3ZHEwYjk5ZTVZaUUwaWFTdnVEUWM4ODlSOVdxVlRHYnpVVXFZQXJsbTgxbUl5Y25CNEEzMzN4VFRMOHRoMFRTOTJJSER4NTB1cTFmeFlvVm1USmxDZ0M1dWJuWDdmWWtsRS95ejdwVHAwNTA3OTdkNFRHU0pISGd3QUUzUnlhVUZwSDB2ZEQ1OCtkNStPR0g2ZGF0R3pObnpuUjYzSUFCQTJqU3BBazJtNDNjM0Z3M1JpaW93V0t4a0orZmo2K3ZMMisvL2JiVDQ1WXRXMGIzN3QzcDNMa3p4NDhmZDJPRVFta1FBN2xlWnNtU0pVeVlNS0hJeGh3SERoeWdXclZxRG8vZnZYczNmZnYyQlVDdjE2UFQ2ZHdTcCtCZWtpUng2ZElsekdZekkwYU1ZTWFNR1E2UE14Z00xS3BWUy9sY285RXdhZElrUm84ZTdYV2IzWGdxOFZQeUVpZE9uS0JidDI2ODhzb3JXQ3dXZXZic1NjZU9IWUhDUVZ0bjNUeDMzMzAzRHo3NElJRFMxeXVVUDBhakViUFpURmhZR0JNblRuUjYzQ3V2dkFKQS9mcjFHVGh3SUpJazhjNDc3OUNxVmFzaUpiU0Zza3NrL1hMT2JyZno1WmRmMHFWTEZ3NGVQRWhZV0JpZmZ2b3BuMy8rT1V1WExpVWdJSUEvL3ZpRHZYdjNPbjJQU1pNbTRlL3ZyK3pjSkpRdmtpU1JuWjBOd0VzdnZVUklTSWpENDlMUzBsaStmRGxhclpZZmYveVJlZlBtOGIvLy9ZL3ExYXR6L3Z4NWV2YnN5ZHk1YzR2Y1JRcGxqMGo2NWRqUm8wZHAwNllOcjczMkdsYXJsWjQ5ZTdKdjN6NzY5T21EUnFQQjE5ZVhNV1BHQURCOCtIQ25DYjFtelpxTUhUc1dnT3pzYkRHb1c4N2s1K2Rqczltb1g3OCtUejc1cE1OamJEWWJBd1lNQU9DQkJ4NVF5ak8zYWRPRzNidDNNMmpRSUNSSllzYU1HVFJxMUlnLy8velRiZkVMdDBZay9YTHFzODgrbzB1WExwdzdkNDdJeUVpKy8vNTd2dmppaSt2bTNJOGJONDZxVmF1U21abko5OTkvNy9UOVJvNGNpVjZ2eDJLeGxKc3BuTkhSMFZTdFd2V1dYemRseWhUMGVyMExJbkkvZVlxbVJxTmgyclJwVHZ2bHQyM2J4b2tUSi9EMzkrZWpqejRxOHB5UGp3OGZmdmdobXpkdkpqWTJscHljSEhyMTZzVjc3NzJIM1c1M3g1Y2gzQUtSOU11WnRMUTB1blhyeHFSSms1QWtpWUVEQjdKejUwNDZkT2pnOURVTEZ5NUVxOVh5eWl1dktOVXpyMVdoUWdXbVRwMEtGUGJ0bDRjLzVwU1VGR2JPbkhuTGRmOGJObXlvMUNMeWRQSVV6ZnZ1dTQvT25UczdQTVpvTkRKczJEQUEvdk9mL3ppdHB0cXdZVU8yYmR2R3M4OCtDOERzMmJOcDFhb1ZaODZjY1VYb1FnbUpwRitPYk5xMGlSWXRXbkR3NEVFcVZxeklzbVhMbURkdjNnMDN5VzdmdmowdFc3WUU0SzIzM25KNjNJTVBQa2p6NXMyeDIrM2xZZ3FuMVdwbHhZb1ZSUWF4NCtMaTZOMjc5dzFmZDdXb3FDaVByRWt2NzdEbDcrOWY3QlROaFFzWFlyRllxRmF0R2tPSERpMzJQYlZhTGRPbVRXUFRwazJFaDRkei92eDUyclJwdzRvVkswbzdmS0dFeEpUTmNzQm1zekZ0MmpRU0VoSUFhTmFzR1N0V3JMaWxlam1abVprMGJkb1VrOGxFWW1JaTllclZjM2pjdm4zN3VQLysrNUVraVlpSUNJOVpzYW5SYUpnM2J4NkJnWUhZN1haQ1EwT1Z3VXVBT25YcWNPN2NPY3htTTBhamtZa1RKNUtYbDhmMDZkT0ppSWhRTGd4QlFVSFVybDJiRXlkT0tQVnBnb09EdVhEaEF1UEhqL2VZTzZDcnAyZysvZlRUVHBQK3BVdVhhTnk0TVZxdGxpMWJ0amo5dlhCMmpvRURCL0xiYjc4QmhZMkdtMm1FQ0s0bGtyNkh1M0RoQXYzNzkrZk1tVE5vTkJxZWYvNTVKazZjV0tJTlRjYVBIODlYWDMxRnc0WU4rZlhYWDUzT3lYL2hoUmY0OXR0dkNRZ0lvRXFWS3JmN0phaWlSNDhlckZ1M1R2bDg4ZUxGakJneDRvWkplOUtrU1hUbzBJRTVjK1lVZWIybk1SZ01YTDU4bWFwVnEvTEhIMzlRb1VLRjY0NlJKSW5CZ3dlemRldFdPblRvVU95WVQzRSsrZVFUcGs2ZGlzMW1vMUtsU3Z6MDAwL0V4c2JlN3BjZ2xKRG8zdkZnMjdkdjUrNjc3K2JNbVRQbzlYbzJidHpJcEVtVFNyeUQxYXhaczZoY3VUSi8vZlVYVzdkdWRYcmNhNis5UmxCUUVFYWpVV250ZXBxS0ZTc3FIK3YxZWk1ZXZIakRoSy9YNndrUER5Y3RMWTIwdERSYXQyN3Q2akJkNHVvcG1xKzg4b3JEaEErRnM3KzJidDFLUUVBQVM1WXNLZkg1bm43NmFmYnUzVXRNVEF4WldWbTBiZHVXSDMvOHNjVHZKOXdla2ZROTFLSkZpM2o0NFlleFdxMTA2dFNKUFh2MkVCY1hkMXZ2cWRGb2xNSGFKNTk4MHVrc25lclZxL1BpaXk4Q2hZTzZubml6K004Ly85Q29VU1BnK2xhL002TkhqMmJCZ2dVQTdOKy9uLzc5KzFPcFVpV1h4dWtLZVhsNTJHdzI0dUxpaUkrUGQzaU14V0poNE1DQkFJd2FOZXEyYStwSFJFVHd4eDkvMEs5ZlA2QndRYURjK2hmY1N5UjlEMk0ybXhrMmJKaVNuRjkrK1dXKytlYWJXNTZCNHN5Z1FZT29WNjhlUnFOUkdTTnc1T21ubjZaNjllcEt2UlpQczNQblRucjM3bzFPcDZOang0NXMyclNwMk9QdnUrOCtUcHc0d2FsVHA1VEhsaTFieG9JRkN6eXFpK3ZxS1pwdnZmV1cwN3ZDdFd2WGN2SGlSYXBVcWNKcnI3MVdhdWRQU0VoZzVzeVo2SFE2RmkxYVJLOWV2Y1JLYnpjVFNkK0RaR2RuMDZwVkt6WnMyRUJBUUFELys5Ly9lUFhWVjB0OVEvS0ZDeGZpNCtQRGpCa3pTRTlQZDNoTVlHQ2dNdE1uTnpmWFl3WXdaWGE3bllNSER6SjM3bHhXcmx4NTNZeWNxOVd0VzVmR2pSdGYxOFdSbVpsSlNrb0szMzMzSFlNR0RTSW9LTWpWWWQ4Mk9jSDI2TkhEYWEzOGdvSUNSbzBhaFVhalljNmNPYVVldy9EaHc5bXlaUXVWS2xYaXdJRUROR3ZXakpTVWxGSS9qK0NZU1BvZTR1elpzOFRGeFpHYW1rcEVSQVNIRGgyaVRaczJMamxYbzBhTmFOdTJMVkRZZisrcys2WlBuejYwYnQwYXU5M3VzYTIxaUlpSVlzY2w2dGF0UzZ0V3JiRGI3U1FrSkpDUWtFQnNiQ3dKQ1FsTW5qeVpmLzc1aC9YcjE5T3ZYeitpbzZQZEdQbXRrL2RHdVBxQzdjaXNXYk9RSklrNmRlbzRMYTk4dStyVXFjT2hRNGVvVzdjdStmbjVORy9lWE5UdWNSTXhlOGNEN05temh6NTkrZ0NGQ1huanhvMHVQMmRCUVFHTkdqWENZREN3Y2VOR3BmLzdXZ2NQSHFSNzkrNUlrdVF4VlRqOS9QeUlqNC9uNHNXTHJGNjltckZqeHhJZEhjMDMzM3pEM3IxN2xYN21pSWdJOUhyOWRjbG84ZUxGMS9XRkJ3UUVsT2xCN2F1bmFJNGVQWm8zM25qRDRYR3BxYWswYmRvVUh4OGY5dTNiNTVhVnh3TUhEaVF4TVJHQS8vdS8vN3ZoT2duaDlvaVdmaG4zODg4L0t3bS9WNjllYmtuNFVEZ2YvZkhISHdjZ1BqN2VhUkd0TysrOGswY2ZmUlNBckt3c3Q4UldVdjcrL25UdDJwVUJBd2F3Y3VWS1ZxMWFoZDF1Wis3Y3VYenl5U2NNR2pTSURSczJNR0hDQklLRGcwbE5UWFhZK25RMHo3d3NKM3dvbktKcE5wdlI2L1ZLcGN4cjJlMTJubmppQ1FDNmRldm10bElUMzMzM0hZOC8vamdhallZbm5uaUN6ei8vM0NNbkIzZ0swZEl2b3lSSjRvc3Z2bURDaEFrQWpCMDd0dGlTdDY3U3BFa1QwdFBUK2ZUVFQ1V0x6N1hTMDlOcDI3WXRlWGw1VktsU3BVenVxUnNTRWtKMGREVEhqeC9IYkRZN1BhNVNwVW8zM0NKeTh1VEp2UFBPTzY0STB5WHNkanRwYVduWTdYWSsrT0FEcDZ0cS8venpUM3IxNmtWZ1lDQ25UcDF5ZTMxOCtmZGRraVRHakJuRDY2Ky83akdML3p5SlNQcGxrQ1JKVEpreWhVOC8vUlNBT1hQbU1HVElFRlZpK2Zubm4zbmlpU2ZRYXJVY1BYcTB5UHoycXkxYXRJaXBVNmVpMCttb1ZxMWFxUTh1Q3lXWGs1TkRibTR1VFpvMFlmMzY5UTZQTVp2Tk5HellrUHo4ZktaT25jcklrU1BkSEdXaHJWdTM4dWlqajJLMVd1bmR1emNKQ1FrZTBXWG9TVVQzVGhsanQ5dDU4Y1VYK2ZUVFQ5RnF0YXhjdVZLMWhBK0ZYVXB4Y1hIWWJEYm16cDNyOUxqSEgzK2M2T2hvckZhclIwN2hMSytzVml1NXVibG9OSnBpNzA2Ky8vNTc4dlB6aVlpSVVDM2hBM1RxMUluTm16Y1RHQmpJVHovOXhKQWhRNHE5TXhOdW5XanBseUYydTUybm4zNmF0V3ZYNHUvdno2Ky8vbnBMdFU1YzVaOS8vcUYxNjlaWXJkWmk2L0tzWDcrZStQaDR0Rm90ZXIxZWJKOVhCbHkrZkJtRHdVQy9mdjJjcnJ1NGVQRWlkOTU1SnhxTmhyVnIxOUs4ZVhNM1IzbTk5UFIwT25ic1NGWldGczJiTjJmbHlwVzN2VUJNS0NUK0tzc0l1OTNPbzQ4K3l0cTFhd2tLQ21MNzl1MWxJdUZEWVJYSkhqMTZBUERpaXk4NlhVWFp2WHQzMnJkdjc5RlRPTXNUazhtRXdXQW9VaGI3V3BJa0tXTkZUWm8wS1JNSkg2QmF0V3JzMnJXTDhQQnc5dTNiUjY5ZXZjcjhZTG1uRUVtL0RMRGI3VHorK09OczNyeVo0T0JnZHU3Y1NZMGFOZFFPcTRpUFAvNllpaFVyc20vZlBxVnFvaU52di8wMldxMlcvUHg4c1cyZWlxNnVyL1BrazA5U3ZYcDFoOGNkUFhxVTFhdFg0K3ZyeS9MbHk5MFo0ZzJGaElTd2E5Y3U5SG85UjQ0Y29WKy9mcUtycHhTSXBLOHl1OTNPeUpFaldiZHVIVUZCUWV6Y3ViTkV1em01bWs2bjQ2V1hYZ0lLNjZZNG05M1NzR0ZEaGc4ZkRsQ2tkTEhnWGdhREFZdkZRdlhxMVhuNTVaY2RIbU8xV3BYMUJnTUhEaVE0T05pZElkNlVxLzhtRGh3NHdFTVBQU1FhRTdkSkpIMFZTWkxFaEFrVCtQSEhIL0gzOTJmNzl1MWx1bzdMNk5HanFWMjdOams1T1h6NzdiZE9qeHMzYmh3VksxWlV1aGNFOTdMYjdjb0ZkK0xFaVU2bjBHN2R1cFhrNUdTcVZLbkM3Tm16M1JuaUxRa0lDT0QzMzMrblVxVks3Tm16aC9qNGVGR283VGFJcEsraStmUG44K1dYWCtMcjY4dTJiZHVJakl4VU82UWJtak5uRGxxdGxna1RKbkR4NGtXSHg0U0hoL1A2NjY4RG5sdUYwNVBKdFpDYU4yK3ViR1orcllLQ0FxV1ZYOXl1V1dXRjNPMVpzV0pGTm0vZXpPdXZ2KzV4OVo3S0NwSDBWYko4K1hMZWZmZGR0Rm90NjlhdG8yYk5tbXFIZEZOYXRXckZQZmZjQXhTL3RXSjhmRHl4c2JGWXJWYnk4dkxjRlo3WGs3L2ZXcTIyMkNtYWl4WXR3bWF6VWE5ZVBSNTY2Q0UzUmxoeW9hR2gvUGJiYndRRUJQRFZWMTh4Yjk0ODBhQW9BVEZsVXdYYnRtMWp3SUFCYURRYWxpNWR5cjMzM3F0MlNMY2tPenViSmsyYVlES1ppcTNMczJuVEpvWU9IWXBHb3lFaUlrSk00WFNEakl3TWpFWWpEejMwRUI5OTlKSERZMUpTVW1qZXZEaytQajVzMzc2ZG1KZ1k5d1o1bTQ0Y09VTDM3dDJ4V3EzTW1ER0RFU05HcUIyU1J4Ri9oVzUyNU1nUkplSFBuRG5UNHhJK0ZMYTQ1S1g4STBlT2ROcS9ldSs5OTlLbFM1Y2lNMGtFMXpHWlRCaU5Sb0tEZzR1ZG9pa1B5SGZ1M05uakVqNFVibDYvWk1rU3RGb3RyNy8rT2x1MmJGRTdKSThpa3I0YnBhYW1La2wreElnUlRuY3Q4Z1R2dnZzdVZhdFc1Y1NKRTJ6WXNNSHBjZE9tVGNQSHg0ZUNnZ0l4NjhLRnJyNndqaG8xaW1yVnFqazg3c0NCQTJ6ZHVwV2dvQ0MrL1BKTGQ0WllxanAzN3N5VUtWUFFhclVNSGp5WW8wZVBxaDJTeHhCSjMwMEtDZ3BvMTY0ZEFHM2J0dVUvLy9tUHloSGRIbzFHdzV0dnZna1U3cUxsck4rK1hyMTZQUFhVVTBEWnI4THB5ZVNMYXMyYU5Sa3pab3pEWXl3V2kzS0hObXJVS0krdmFUTnExQ2lHRFJzR0ZPNXM1bXhpZ1ZDVVNQcHVZTFBaR0RCZ0FQbjUrVFJvMElBVksxYW9IVktwR0RCZ0FJMGJOOFpzTnZQeHh4ODdQZTdGRjE5VXFsZUtLWnlsNytvcG1wTW5UM1pZK2hsZzllclZaR1JrRUJrWnlmang0OTBab3N2TW1qV0xEaDA2WUxQWjZOMjdOeWFUU2UyUXlqeVI5TjFnenB3NTdOdTNqN0N3c0J2dXhlcHBGaTFhaEkrUEQrKzk5eDduenAxemVFemx5cFdWcGY3WjJkbGl4a1VweTgzTlJaSWtXcmR1elFNUFBPRHdtT3pzYkVhUEhvMUdvK0hERHo5MGM0U3U5ZjMzMzFPclZpMlNrNU1aTjI2Y21NcDVBeUxwdTFoaVlpTHZ2LzgrdnI2K2JOeTRzZHpOWUtsVHB3NWR1M1lGNFBYWFgzZWEwSWNPSFVxOWV2V3cyV3hpQ21jcGtxZG8rdmo0RkR0RmM4YU1HVUJoZloyT0hUdTZLenkzK2ZYWFh3a09EdWFISDM3Z20yKytVVHVjTWsxTTJYU2hqSXdNR2pWcXBMU3VCZzRjcUhaSUxtRXltV2pZc0NFRkJRWDgvUFBQTkd2V3pPRnhpWW1KREJ3NEVJMUdnMTZ2Rnh0a2xBSjVpdWJnd1lPZGxyNU9UazdtN3J2dlJxZlRzWC8vZnNMRHc5MGNwWHZzMkxHREFRTUdZTGZiMmI1OU83VnIxMVk3cERLcGZEVTd5eENyMWFyTTFPbldyVnU1VGZoUXVBM2hrMDgrQ1JUVzFYYzJTNmRqeDQ3MDZORkRUT0VzSlVhakVhUFJTRWhJQ0ZPbVRIRjRqRnl1RzZCbno1N2xOdUZENFFRSmVidkhybDI3RnJ2N21UY1RTZDlGM243N2JkTFMwcWhldlRxTEZ5OVdPeHlYbXpScEVsRlJVYVNtcGhaYmwrZk5OOTlFcDlNcGU3WUtKWFAxaGZPNTU1NXpXck1wTVRHUi9mdjNVN0ZpUlQ3NTVCTjNocWlLZDk1NWg3aTRPQXdHQTZOR2pSTGpSdzZJcE84Q1NVbEpmUHp4eC9qNStaR1ltS2gyT0c3ejdydnZvdEZvR0Q5K1BCa1pHUTZQaVkyTlZYWm1FcTM5a3N2UHo4ZHF0UklURThOenp6M244QmlEd2FCc2J2L3FxNjk2elJhVzY5ZXZKeVFraEhYcjF2SExMNytvSFU2Wkk1SitLY3ZMeTFNMkhKa3paMDZaTEZmcktqMTY5S0JwMDZaSWtzU3NXYk9jSGpkMjdGaXFWS2x5d3czSUJjZXUzcVJHdm5OeTVJc3Z2c0JnTUJBZEhhMTA4WGdEblU2bnJOaDkvUEhIU1UxTlZUdWtNa1VrL1ZKa3Q5dVZWYll0V3JUZzRZY2ZWamtpOS92ODg4L3g5ZlhseXkrLzVNaVJJdzZQQ1FrSllmTGt5WUNvd2xrUzh2ZXNmZnYyOU9yVnkrRXhGeTVjWU5xMGFXaTFXcS9vMXJsV3ExYXQ2TnUzTDRDb3dYOE5rZlJMMGRxMWE5bXhZd2NoSVNHc1diTkc3WEJVRVJFUm9ReGF2L3p5eTA3blRBOGNPRkRaY0QwM045ZWRJWG8waThWQ2ZuNCtPcDNPNlJSTlNaS1VpMnJIamgyNTY2NjczQmxpbWZIeHh4OFRGUlhGMzMvL1hlemlRVzhqcG15V2trdVhMdEc0Y1dNMEdnMXIxcXloUllzV2FvZWtHcnZkenAxMzNrbEdSZ1pmZnZtbDB0MTFyZDkvLzUzKy9mdUxLWnczU1pJa01qSXlNSmxNREJzMmpQZmZmOS9oY1VsSlNmVG8wWVBBd0VEKyt1c3ZwNXVvZUlQazVHVGF0R21EeldaajI3WnQxS2xUUisyUVZDZGErcVZBa2lTZWZmWlpvSERhbURjbmZBQ3RWc3RycjcwR0ZPNjI1YXowd2ozMzNFUGZ2bjNGRk02YlpES1pNSmxNVktwVVNXbkpYOHRxdFJhWlB1dk5DUitnWnMyYXlwM25ZNDg5aHRWcVZUa2k5WW1rWHdxMmJkdkc5dTNiQ1FzTDQ0Y2ZmbEE3bkRJaFBqNmVSbzBha1orZnoyZWZmZWIwT0xsV1RGbWF3aWxKRW5hN0hidmRYbWJHRzY2K01MN3d3Z3RVcWxUSjRYRS8vL3d6NTgrZnAzcjE2cnp4eGh2dURMSE1tak5uRGpFeE1adytmYnJZNmNUZVFuVHYzS2I4L0h6cTFxMkxKRWw4L2ZYWGRPblNSZTJReW95a3BDUjY5ZXFGM1c1bjc5NjlSRVZGT1R4dTFxeFpmUERCQi9qNitsSzFhbFdYVFMyMDJXelliRGFzVnF2eXY5MXV4MmF6M1RESmF6UWFOQm9OV3EwV0h4OGZmSHg4MEdxMTZIUTZkRHFkOHBpcllzL0x5eU03TzVzNmRlcVFtSmpvc0p4SFRrNE9EUm8wd0c2Mzgvbm5uenNkNVBWR1I0OGU1ZDU3NzhWdXQ1T1VsSVJlcjFjN0pOV0lsdjV0V3JCZ0FYYTduYmk0T0pId3IzSFhYWGNwZFY2bVQ1L3U5TGpSbzBkVHRXcFZMQlpMcVUzaHRObHNHSTFHY25Oenljakk0TUtGQzZTbXBuTHg0a1V5TXpQSnljbWhvS0FBbzlHSXhXTEJack1oU1JJNm5ZNmdvQ0FxVmFwRVdGZ1l3Y0hCU3RWS3U5Mk8xV3JGWkRKUlVGQkFYbDRlV1ZsWlhMcDBpYlMwTkZKU1VyaDQ4U0xaMmRsS3FlUFNhRlBaYkRaeWNuTFFhRFJNblRyVmFmMm1SWXNXWWJmYmFkU29rVWo0MTJqUW9JRlNJOHJiNzRCRVMvODJuRDkvbnBZdFcrTHI2OHZSbzBlcFVLR0MyaUdWT2JtNXVUUnExQWl6MlZ4c1haNGZmdmlCNTU5L0hoOGZIL1I2L1MyM21PMTJPeWFUQ2JQWmpORm9kTmgzR3g0ZXpoMTMzRUdOR2pXNDQ0NDdpSTJOUmEvWG85ZnJxVnExS21GaFljVU9KdWZsNVpHV2xrWjZlanJwNmVtY08zZU8wNmRQazV5Y3JQeTdkaGN4clZhTHY3Ky84cThrTmV5enNyTEl6OCtuUzVjdUxGdTJ6T0V4NTg2ZG8xV3JWbWkxV25idDJrV05HalZ1K1R6bG5jMW1vMEdEQnVUbTVySnUzVHF2bmRVa2tuNEpTWkpFOSs3ZE9YandJUEh4OGNVdVJ2SjJiN3p4QmdrSkNkU3FWWXZ0MjdjN2JLbmE3WFo2OWVwRlVsSVN3Y0hCaElhRzN2Qjk1ZGE4d1dDNHJvNTZTRWdJelpvMW8xR2pSclJzMlpLV0xWczYzVTJxdEJnTUJ2YnYzOC91M2JzNWRPZ1FTVWxKbkQxN3RzZ3hPcDJPd01CQUFnSUNuTmE5djVyRllpRTlQUjAvUHo4MmJkcmtkUGJKSTQ4OHdtKy8vVWJQbmozNTRvc3ZTdVBMS1pjU0VoSjQ0NDAzQ0E4UEp5a3B5U3Ruaklta1gwSUhEaHlnZS9mdVZLbFNoY09IRDZzZFRwblh0R2xUVWxOVFNVaElvRisvZmc2UDJiTm5qektiUjYvWE8yd1YyKzEyakVZaitmbjVSUVorL2Z6OGFObXlKVzNhdEtGcjE2NDBiZHEwVEpTeFBuLytQQnMzYm1UYnRtM3MyTEdqU0hrS0h4OGZnb0tDQ0F3TXhOZlgxK0hyTDE2OGlObHM1b2tubnVEZGQ5OTFlTXllUFh2bzA2Y1B3Y0hCSER0MnpDc1QyYTFvMzc0OUowK2U1SXN2dnFCbno1NXFoK04ySXVtWGdOVnFKUzR1anB5Y0hPYlBuODhqanp5aWRraGwzc3FWSzVVdCtvNGVQZXEwUE1YbzBhTlpzV0lGQVFFQlNoRXhTWktVZnZTcnAzOVdxRkNCdG0zYjBydDNiKzYvLzM1Q1FrTGM4cldVbE4xdVo4ZU9IYXhhdFlvdFc3YVFuSnlzUE9mcjYwdUZDaFVJREF4VUxsWUdnNEhMbHk5VHBVb1YvdmpqRHlwV3JIamRlMW9zRmhvM2JreDJkamF2di80Nkw3NzRvdHUrSGsrMWUvZHUrdmJ0aTA2bjQvang0d1FGQmFrZGtsdUpwRjhDNjlldkp6NCtudWpvYUhidDJxVjJPQjZqVjY5ZS9Qbm5uN3o0NG91OC92cnJEbzg1Zi80ODdkdTN4MmcwVXFWS0ZXWFRGYm1QM3NmSGgzdnV1WWVISDM2WS92MzdlL1E4OUYyN2RyRmt5UkxXclZ1blRNZlVhRFJVcUZDQm9LQWdNakl5c05sc3ZQUE9POG8rdzlmNjl0dHZlZUdGRjdqampqdll1WE9uTzhQM2FQTHY0bHR2dmNVenp6eWpkamh1SlpMK0xUSWFqY1RHeG1LMzIxbS9majFObWpSUk95U1BjZnIwYWRxMmJZc2tTV3pkdXBYNjllczdQRzdPbkRuTW5EbXp5R05SVVZFTUdqU0l4eDU3ak1qSVNIZUU2elltazRuVnExZnoxVmRmc1d2WHJpSXpmaG8wYU1EbXpac2REbXlucDZjcnYzOHJWa2hqVlFBQUFDQUFTVVJCVkt5Z2JkdTJib3ZaMDZXbnA5TzBhVlBzZGp0SGpod2hMQ3hNN1pEY1J2MU9Udy96ODg4L1k3ZmJxVmV2bmtqNHQ2aFdyVnIwNmRNSEtINXJ4V2VlZVliSXlFZzBHZzJ0V3JWaTBhSkY3TjY5bTFkZmZiWGNKWHdvM0lSbXdJQUJyRnExaW8wYk56Smd3QUFDQXdQUmFEUk1temJONlV3bXVmWk95NVl0UmNLL1JkV3FWYU45Ky9aQVlaRkFieUphK3JlZ29LQ0EyTmhZQUxFZFd3bFpMQllhTm14SVhsNGVpeGN2cG52MzdnNlBTMDlQSnpNejArbmRRSG1YbFpWRmNuSXlkOTU1cDhQbjVZa0V2cjYrSERwMDZLWm1Pd2xGNWVUa0VCY1hoOVZxNWVEQmcxU3RXbFh0a054Q3RQUnZ3WTgvL2doQXc0WU5SY0l2SVY5Zlg1NS8vbm1nc0p5QXM1SzMxYXBWODlxRUQxQ3BVaVduQ1YrU0pPVjdPR0RBQUpId1N5Z2tKSVRPblRzRGVGWDVhZEhTdjBrR2c0SFkyRmdrU2VLUFAvNGdKaVpHN1pBOFdvY09IVGh4NGdUVHAwOVhDb1FKTjBlZVNCQWVIczZoUTRmVURzZWo1ZVhsVWI5K2ZXdzJtOWUwOWtWTC95WnQyclFKU1pLb1ZhdVdTeEwrMzMvL1hhSWRmbDUrK1dWU1VsSktQUjVYYTlDZ0FWQlljRTFVUHJ3MUw3endBb0JYM3dtVmx1RGdZTzYrKzI0QXJ5bkdKcEwrVGJCYXJjbytwQjkrK0tGTHpsR3paazJlZnZycFc5N2g1K0RCZzFTdlh0MGxNYm1DeldhamJkdTJyRjY5R29BSkV5YVVxRFNCTjVNSGNMZHYzMDdqeG8yZGxxNFdiczdDaFF1Qnd1OXJYbDZleXRHNG5rajZOMkhQbmowWWpVWnExS2hCcTFhdFhISU9YMTlmSG52c3NTS3JLWk9Ta201WXF2bmExWmZuenAzajZOR2pMb254ZGgwNmRJaVltQmorL3Z0dnRGb3RtemR2WnV6WXNXcUg1WEVlZnZoaDl1N2RpNysvUDVjdVhTSTJOcFpObXphcEhaYkhpb3lNVkdiaXJWMjdWdVZvWEUvMDZkK0VqaDA3Y3Z6NGNlYk5tNmRzeUhBN0pFbmkwVWNmSlQ4L0g2MVdTMVpXVnBINjZFZVBIaVUyTmhZL1B6K0Nnb0pZdUhBaElTRWhqQm8xaXBTVUZHWEZabjUrUHNlT0hTTXVMazVacEpTYm0wdk5talg1N0xQUHlrUVpBdG5ubjMvT2hBa1RBR2pTcEFtclY2L0czOTlmNWFnOG05MXVaL2p3NGZ6NjY2OEFqQnc1a3FsVHA2b2JsQU1uVHB5Z1FvVUt0M3hIK3RSVFQvSG1tMjlTczJaTkYwVjJoYnhLTnlRa2hLTkhqNWFwdjUxU0p3bkZPbmJzbUtUWDY2VW1UWnE0N0J3clY2NHM4bm1QSGowa3E5VjZ3OWU5OHNvcjBsMTMzWFhkNjh1YVVhTkdTWHE5WHRMcjlkTDc3Nyt2ZGpqbHpyZmZmcXQ4Zi92MTY2ZDJPTmN4bTgxUzI3WnRKWlBKZEV1dmE5YXNtWXNpY3F4VHAwNlNYcStYdG0zYjV0Ynp1bHM1dnB5Vmp2Lys5NzhBUFBqZ2d5NDdSMVpXbHZKeFNrb0trWkdSTnl5YWxaS1NRbHBhR3RXclZ5Y3lNcExFeEVTWHhYYzd1bmZ2em9vVkt3RDQrdXV2R1RkdW5Nb1JsVDhEQnc1VXVuZDI3dHhKeTVZdHk4eU9YMURZZGZuc3M4OFdHYnZaczJjUFM1WXNLZloxMTQ3MW5ENTkycVd6bFI1Ly9IR0FjbDh4VjNUdkZPUHk1Y3ZFeGNYaDcrL1AzMy8vN2JMcWhaczNiNlp5NWNvMGJkcVVqejc2aUtpb0tCNTQ0SUZpWHpOMjdGaWVlKzQ1WG5ycEpYNzY2U2VlZWVZWlpzeVlVV2FXazB1U1JOdTJiVGw5K2pRK1BqNzgvdnZ2UkVkSHF4MVd1WGI1OG1XYU4yK3UxQzNhdjMrLzArcWRyaUpKRXIxNzkxYTZMaTlmdmx6a2QvTFFvVVBVclZzWGYzOS9LbFNvd05kZmYwMW9hQ2hEaHc0bE9UbForUnZMeTh2ajhPSEROR25TaE1EQVFBQ3lzN09KaVlsaCtmTGxMdXQraVl1TDQvTGx5L3orKysvVXFsWExKZWRRbmFyM0dXWGM2dFdySmIxZUwvWHAwOGVsNTdIWmJOTEVpUk1sczlrczlldlhUektielRlTWErSENoWklrU1ZLdlhyMGtTWktrblR0M1N0MjZkWlBTMHRKY0d1dk5NSmxNMHAxMzNpbnA5WHFwVnExYTB1WExsOVVPeVdzVUZCUW8zL3ZhdFd0TDJkblpxc2F6Yk5teUlwL2ZmZmZkTjlWMStjd3p6MGpWcTFlLzd2V3VObkxrU0VtdjEwdHo1ODUxNjNuZFNYVHZGR1BTcEVrQVRKa3l4YVhuMFdxMXRHalJndmo0ZUlZTkcxWnM2K3pJa1NQczI3ZVBrU05IRm5rOFBEeWM2T2hvT25mdXpQLzkzLytwTnZYTVlERFFwRWtUMHRQVDBldjFIRHAwaU1xVks2c1NpemNLREF4azM3NTlTcW1MSmsyYWNPblNKZFhpeWN6TVZENU9UazRtS2lycWhuZk15Y25KWExod2dabzFhMUtqUmcwMmJOamc2akFWRXlkT0JHRDI3Tm0zUEgzYVU0aWs3OFR4NDhkSlMwc2pLaXJLWmRNMHI2YlJhRGgvL3J4eUsrdklrU05IK08yMzM5QnF0ZlR2MzUvKy9mdHovUGh4K3Zmdno3aHg0NGlPanVhQkJ4NWcyYkpsbkQ1OTJ1VXhYOHRzTnRPMGFWT3lzcktvWDc4K2UvZnU5YnBhNVdXQlRxZGowNlpOZE9uU0JhUFJTSXNXTFlxTUc3bFRiR3dzdTNmdkJ1Q2JiNzVoOE9EQk4zek41TW1UK2M5Ly9nTVVibmp5eVNlZnVPM0NWYk5tVFdWN3ozSmJObDN0VzQyeWFzYU1HWkplcjVkZWZmVlZsNTdIWkRKSkgzendnZlQxMTE5TFZxdFZtalp0bWhRZkh5OGxKaVpLRm90Rk9lNzgrZlBTenAwN3IzdDl6NTQ5cjN1c29LREFwVEU3WXJGWWxHNkZObTNhU0FhRHdlMHhDRVZaclZicGdRY2VVTHA2Y25OejNSNkR6V2FUeG93Wkk1bk5acWxEaHc0MzdMcjg0WWNmcE5telowdVNKRW10VzdlV0pFbVN0bTNiSnJWbzBVSzZjT0dDeStPVkpFbGF1SENocE5mcnBXZWZmZFl0NTNNM2tmUWRNSnZOVWxSVWxLVFg2NldNakF5WG5NTmdNRWlyVjYrV1B2NzQ0K3Y2NFpPU2txUVJJMFpJOWVyVmsxNTk5ZFZpKzJXN2RPbmlrdmh1aGQxdWwxcTBhQ0hwOVhxcGRldldxbHgwQk1jc0ZvdlV0MjlmU2EvWFMvWHIxeS9Ta0hDWHBVdVhTajE2OUpBV0wxNWM3SEZKU1VuUytQSGpsYy9scEgvOCtISHA0WWNmbHNMRHc2WDU4K2RMT1RrNUxvM1haREpKTldyVWtDSWlJcVNzckN5WG5rc05ZdjI3QTBlUEhzVnF0Vks3ZG0yWHpJYkp6czdtMUtsVGRPdld6ZUVDcFNaTm12RDU1NTl6K2ZKbFpaYURNODJiTnkvMStHNVZ0MjdkT0gvK1BKR1JrV3pldkxuWUxpckJ2WFE2SFN0WHJxUlhyMTRjT0hDQTFxMWJzM2Z2WHJmR29ORm9PSGZ1WExGZGZRY09IR0RqeG8xb3RWcWw4dVdSSTBlVWoxdTFha1ZFUkFTZmYvNDViZHUyZGVudnZaK2ZIODJiTjJmbnpwM3MzcjJicmwyN3V1eGNxbEQ3cWxNV3Zmenl5NUplcjVkbXpacWxkaWhsM3BBaFF5UzlYaTlGUjBkTG1abVphb2NqT0dFd0dLUzR1RGhKcjlkTDk5NTdyMXZPYVRRYXBiZmZmbHY2N0xQUEpLdlZLcjN5eWl0U3YzNzlwQTBiTmhTNTR6aDc5cXpEQlZHdFdyVzY3ckg4L0h5WHhpeVRGN3c5OHNnamJqbWZPNGw1K3Rjd21VeksvTnkvLy83Ym8vZGdkYlhKa3lmejZhZWZBb1dMYldyVXFLRnlSRUp4c3JPemFkU29FVmFybFI0OWV2RGxsMSs2NUR3R2c0RzFhOWR5L3Z4NUJnOGVURVJFaFBMYzNyMTdlZWVkZDlpNmRTdURCZzFpeG93WlR2Y0R1T3V1dTBoS1NuSkpqRGRpdDl1cFc3Y3UrZm41SEQ1OG1DcFZxcWdTaHl1STdwMXJuRHg1RXJ2ZFRwMDZkVVRDTDBaaVlpS2ZmZllaQUJzMmJCQUozd09FaG9heWMrZE9XclJvd2JwMTYxaTZkQ21QUHZwb3FaNGpNek9UNDhlUDA2ZFBINGQvUHkxYXRHRGx5cFZjdW5TSmdJQUFnb09EbmI1WDY5YXRTelcyVzZIVmFybnp6anY1NDQ4L09IRGdBRjI2ZEZFdGx0SW1wbXhlUXk0WlVPNzY4VXBSWGw0ZXc0Y1BSNUlrRml4WVFPUEdqZFVPU2JoSlVWRlIvTzkvL3dQZ3RkZGVLL1c5R0NwWHJrenIxcTF2MkdBS0R3OHZOdUVESkNRa2xHWm90NngvLy80QUxGMjZWTlU0U3B2bzNybUt6V2FqVnExYW1NMW1EaDA2UkhoNHVOb2hsVW4zM0hNUHAwK2Zac0NBQWN5ZlA5L3B4dDFDMlRWbnpoeG16cHhKbFNwVk9IejRzTnJobEVsbXM1blkyRmhzTmhzblQ1NHNka0tGSnhFdC9hdWNPM2NPczlsTWpSbzFSTUozNG9VWFh1RDA2ZFBvOVhvKytPQURrZkE5MUFzdnZFRGp4bzNKeU1qZ29ZY2VVanVjTXNuUHo0KzR1RGdrU2VLdnYvNVNPNXhTSTVMK1ZmYnQyd2RjMmNwUEtHcjM3dDE4OTkxM0FLeGF0UW8vUHorVkl4SktTcXZWS2ovTEhUdDJzSHo1Y3BVaktwdmF0V3NIVUs0MnFSRkoveXJ5YkliSEhudE01VWpLSGttU2xINzg5OTU3VDJ3TVh3NkVoWVd4Yk5reUFNYU5HeWYyS25aQTNqVHBtMisrVVRtUzBpT1Mvcjl5Y25MWXRXc1hnWUdCWWhEWGdlSERoM1A1OG1YdXV1c3VoZzRkcW5ZNFFpbnAzTGt6dlh2M3htZzAwcjE3ZDdYREtYTWFOR2hBdFdyVlNFbEpJVGs1V2Uxd1NvVkkrditTZjZEUjBkRXVxNXZ2cVU2ZE9xVlVPdnowMDAvRjk2Y2MwV2cwekprekI0Qy8vdnFMYmR1MnFSeFIyYUxSYUtoWHJ4NVF1TzFqZVNDUy9yKzJiOThPbEkyeUJtWE4wS0ZEc2R2dHZQLysrMjdacjFSd3I5RFFVSDc0NFFja1NlS3BwNTVTTzV3eVI1NmpMKzlGN09sRTB2K1hQS2hWR2h1Zmx5Y2ZmZlFSWjgrZUpTd3NqRUdEQnFrZGp1QWk3ZHExbzM3OSttUmxaWWt0TGE4aDcySzNhdFVxbFNNcEhXS2VQb1hiekRWcTFJaUFnQUJPblRybHNxM1lQRkg5K3ZYSnpzNW0wNlpOeE1YRnFSMk80RUpwYVduY2RkZGQrUG41OGZmZmYxKzNSNjIza2lTSnBrMmJrcGFXVmk2MlVSVFpEVGh6NWd5U0pCRVZGU1VTL2xVbVRKaEFkblkyclZ1M3BtSERobXFISTdpWVhxOW44T0RCbU0xbU1WaC9GWTFHb3lUNjQ4ZVBxeHpON1JNWmpzSVNybEM0eTQ5UXlHYXpLZFBVNXMyYkp4WmhlWW1wVTZjQ2hXTmNPVGs1NmdaVGhzaGpmZkl1WUo1TUpIMWc0OGFOQVBUczJWUGxTTXFPc1dQSFlqQVllT2loaDdqampqdlVEa2R3azBxVkt2SHFxNjlpczluRUdNNVY1R25jVzdkdVZUbVMyK2YxZmZxU0pCRVRFNFBKWk9MbzBhTlVxbFJKN1pCVUowa1NkZXJVSVQ4L243MTc5eElWRmFWMlNJSWI1ZWJtVXJkdVhYUTZIYWRPblhLNDBZKzNzZGxzeE1URVlMVmFPWEhpeEEyTHhaVmxYdC9TdjNEaEFpYVRpYkN3TUpIdy8vWDIyMitUbjUvUHZmZmVLeEsrRjZwWXNTSlBQZlVVVnF1Vko1NTRRdTF3eWdRZkh4OXExcXlKSkVtY09YTkc3WEJ1aTBqNkZ5NEFVTFZxVlpVaktUdmt2dnhwMDZhcEhJbWdsaGRmZkJFbzdOdjM4czRBUldSa0pBQm56NTVWT1pMYjQvVkovK1RKa3dDaVJmdXZOV3ZXY1BueVplcldyVXVkT25YVURrZFFTWGg0T1BmZGR4OUdvNUc1YytlcUhVNlowS2hSSTZCd1AxOVA1dlZKLzQ4Ly9nQ2dZOGVPS2tkU05zeWFOUXVBbVRObmloazdYbTc2OU9rQXlwYVkzazZ1dUxsbnp4NlZJN2s5WHAvMGQrN2NDVUNIRGgxVWprUjlXVmxabkRwMUNvQm16WnFwSEkyZ3RwbzFhK0x2NzA5R1JnYkhqaDFUT3h6VnRXblRCb0EvLy94VDVVaHVqMWNuZlpQSnhPblRwL0gxOVJXTGo0Q0pFeWRpczlrWU0yWU1nWUdCYW9janFNekh4NGYzM25zUGdERmp4cWdjamZwQ1EwTUpDd3Vqb0tDQWl4Y3ZxaDFPaVhsMTBrOVBUMGVTSktwVnF5Wlc0b0pTWVRFK1BsN2xTSVN5b2tlUEhzQ1ZzUzl2VjcxNmRRRCsrZWNmbFNNcE9hL09kT25wNlFCVXExWk41VWpVZC9Ma1NkTFQwd2tPRGhhRDJvSWlORFNVMk5oWUNnb0t5azJWeWRzaC8yMklwTytoMHRMU2dNS2FJOTd1blhmZUFlRFZWMThWZHoxQ0VmTHZ4b1FKRTFTT1JIMXlEWjYvLy81YjVVaEt6cXYvdXVYQktWRnpCL2J1M1F0QTc5NjlWWTVFS0d0YXRHZ0JYR2trZVRNNTZjc1RIanlSVnlkOXVXS2V0eWY5aXhjdmN1blNKZno4L0pRRktJSWdDdzBOSlRJeUVvdkZ3djc5KzlVT1IxVnlIU3BQSHVNUVNSODh2ajcyN1ZxMGFCR1NKREZreUJDeEZhTGcwT2pSb3dGNC8vMzNWWTVFWGRIUjBZRG8zdkZJa2lTSmx2Ni9WcTVjQ1NCcXFBdE85ZW5UQjdpeXJhaTNxbG16SmhxTmhzdVhMMU5RVUtCMk9DWGl0VWsvTHk4UGk4V0NUcWNqSWlKQzdYQlVkZm55WmVCS0swWVFyaFVXRmdZVXJtM3g1bG84dnI2K1NtRkcrZS9HMDNodDBwYzNpQWdORGZYcWNnTW5UcHpBYURSU3JWbzFLbGV1ckhZNFFobmw3Ky9QM1hmZmpkMXVaOE9HRFdxSG95cjVBcGlWbGFWeUpDWGo5VW5mMjhzcGYvMzExd0QwNzk5ZjVVaUVzbTdFaUJFQS9OLy8vWis2Z2Fpc1NwVXFnRWo2SGljM054Y1FTZitubjM0Q29HL2Z2aXBISXBSMTh1NVJ1M2J0VWprU2RjbEpQek16VStWSVNzWnJrMzUrZmo1UXVHR0VONU4vY2RWYWhTdEprc2NPaUhrYnVSNlR5V1JTT1JKMXlkMDcyZG5aS2tkU01sNmI5T1ZFNCsyRnhlVHZnMXI5K1pJazBheFpNOTUrKzIxbFE1dlNaTFBaU3YwOVpRc1dMQ0E1T2JsVTN1dkNoUXNPKzhyWHJsM0wwYU5IYi9oNm85SElXMis5aGRGb0xKVjRIUEh6ODBPbjAyRzFXcjM2UWkzM0RuaHE5NDVPN1FEVUlsK2x2Ymw3NTYrLy9zSnF0UklURTBOQVFJQXFNV2kxV2dvS0N2anZmLy9MOTk5L3orYk5tNVhiNTlJd2FOQWdLbGV1elBUcDAwdTF4bEpCUVFGTGx5NWwxcXhaUFBmY2M3ejAwa3Y0K2ZtVitQME1CZ1BEaGcyalRaczJSY3FDYk5teWhlenNiRUpDUXVqU3BZdlQxNTg0Y1lJalI0NlFtcHJLUng5OVZPSTRicVJqeDQ1czJyU0pqUnMzZW0yWFlHaG9LT0M1TFgydlRmcnlkQ3R2bnJHeWZ2MTZBTHAxNjZacUhINStmbGdzRnQ1OTk5MVNUZmdBdlhyMVl0S2tTU1FtSmpKNzlteGx2dm50Q2dvS1lzbVNKZlRvMFlNNWMrYXdidDA2Rmk5ZVRJMGFOVXIwZnZJZHA3eXB6N1dxVnEzS3FsV3JidmcrSzFhc29ISGp4c3BpcXRMV3ExY3ZObTNheE5xMWE3MCs2WHRxUzk5cnUzZmtINWczdC9UZGxmUnZOSzliWGdVY0ZCVGs4SG1yMVZyaWN6LzU1Sk4wNk5DQjdPeHNubnJxS1Q3NTVKTVN2OWUxYXRldXJSUWpPM0xrQ09QSGozZDQzTTNFNyt2ckN4UW05OVRVVk9XZjdLZWZmbUxhdEdtY1BIbFNTZjREQmd4UWp2djExMTg1YytZTXFhbXBMa3Y0Y09WM0pURXgwV1huS09zOHZhWHZ0VWxmSHNEMDVwYStYQjdXMVh2aEdnd0doZzRkU2twS2lzUG5iN1JPWXRpd1lYend3UWMzdlNqSVpyTXBzNUlBWnN5WW9WeFkzbnJyclZMOVl4MDBhQkIzM25rbjRQaWlOWHYyYklZUEgzN0R4Qy9IbDVPVHc3UFBQcXY4a3dVRkJmSG1tMjh5YU5BZzNuampEUUJTVTFPVjQvcjI3VXYzN3QzNTY2Ky9TdXRMY3lna0pBVEFwV01IWloybkozMnY3ZDRSU2YvS0xBeC9mMytYbmljd01KQk5telp4enozM0tFbmphdkthaVZHalJsM1hMMjYzMjhuSXlHRExsaTFjdW5TSmQ5OTk5NGJuOC9IeDRja25uNlJseTVaTW1US0ZWcTFhMGFkUEgxYXRXb1hGWXNGaXNkeDA3TW5KeVV5ZlByM1lDODdCZ3djQk9IUG1USkZFblp1Ynk2Wk5td0FZUDM0OGMrYk1jZm9lY2pscms4bmtzQnRIa2lSOGZYMlZhcWh3WmRNYjJhbFRwemh6NW94TGQ0R1RMMDYzYy9mbDZVVFM5MUNpZStkSzBuZjFJSzVHbzhIZjN4K1R5VVJzYk94MTlmb3pNek94V3ExVXIxNzl1cCtId1dBZ0l5TURmMzkvSG4vODhacytaMEJBQUx0MzcrYTExMTVqMWFwVnhNZkhzMnJWS25yMzdrMTRlUGhOdjAvTm1qWFI2L1Y4L1BISE56ejI4T0hESEQ1ODJPRnp5NVl0SXpJeWtsZGZmZFhoODNhN0hTanMzcEV2SW9CU0lzUm1zK0h2NzQvRll1SFlzV05NbkRpUm9VT0gwcTVkT3k1Y3VFQ3paczBJQ3d1alY2OWVOLzIxbFlST3AxUGk4VlppOW82SGtnZHlYMzc1WmVYS2ZYVTNnN09QUy9zNFIxMGI4bU1sZWU5Yk9hODg3YzdWTFgwb1RCWW1rNG12di82YUNoVXFGSG11WWNPR1pHWm1NbVhLRk82OTk5NGl6NTA4ZVpMMjdkc1RFaEpDM2JwMWl6MUhjbkl5T3AyT3lNaElKVGt0WExpUWtKQVEyclZyeDd4NTg2N2JMMkRObWpXMGFOR2kySkxTa3lkUHBsKy9mdFN0VzlmaG5ZcWNtSThkTzZiOEx0MHErZTVEN3Q1eDlQelZGOHZ0MjdlemZQbHlXclJvNGRiS2x6NCtQc3EwemNHREJ4ZTVBN3FaajB2NlhFbU9jOVY3eTQwbDBkTDNNUExWK3R5NWN5cEhvcTdxMWFzckNkS1YzSEdPSVVPRzBLbFRKNlpQbjY0a3lLdlBPM0Rnd0NMSFM1TEVoeDkrU0ZaV0ZqLzg4SU5TSy8xYXZyNit5a1lpcm1JMm13SG4zVHNHZzZGSTBwY3Y0Q05HakhENzNXcnIxcTNadm4wN1c3WnNjZXQ1eXhwUFhkanB0VWwveVpJbFJXcGkzK2hxcjlGb1NxM2xjYnV0bGh0OVhGeXMxMzRzRDBLNm1xdTNZRXhPVHVia3laUEtuY0xObkUrajBUQng0a1NHREJuQ2d3OCt5UC8rOXorbmlkL1ZEQVlEbFN0WFp0aXdZVXlhTkVsNXZGV3JWcHc3ZDQ0MWE5WTRIRmZvM2J1M01pYmlMb3NYTDJiWHJsMDNmVWQ1OWUrbG8yT3UvcndrZDhlT25pdnBuZkMxc1JiMzJwSk96MVdiMXliOTRPQmdtalJwb25ZWVhrUHVzM2FWNzcvL0hyajFycW91WGJyUXBFa1REaHc0d09EQmcvbmxsMTlLM0VWek5ZdkZ3dGl4WXhrMmJCanQyclZ6ZXB6QllHRHc0TUg4OWRkZmFEUWF2dm5tRzc3NTVodmxlWG1XelBUcDA0dXNncFc3R0s0ZStIYjE5MWhXb1VLRlloZUtDV1diMXlaOXdiM2toTlNuVDUvcld1RnlTM1hDaEFrRUJ3Y1hlZTVtNnJ6azUrZnoyV2VmQVZ6Mytwdng5Tk5QTTJiTUdFNmZQczM4K2ZPWlBIbnlkY2RNbno3OWhsMkJMNy84c3RLZDlQZmZmM1B3NEVFMmJOakFpaFVybk41UkJRWUdNbXZXTERwMTZnVEEzWGZmamMxbVk5KytmZmo2K3RLeVpVdmwyTjkvLzEzNU9DOHZqOERBUUdWK1A0aWFPTUxORVVsZmNBdDVvRkx1dTNiRWJEWmZOLzliZmwxeENXM1NwRWxrWkdRQTNOSWV2M2ZkZFJkdDI3YmxndzgrWU55NGNaak5acWV6Yis2Ly8zNzY5dTFiN0hUUHRXdlhYdmRZYm00dVE0WU1ZZlhxMVU2MzVheGZ2ejVmZmZVVmp6MzJHQmtaR1R6NzdMUHMyN2VQU3BVcXNYTGxTcjc3N2p2NjkrOVByVnExc0ZxdHBLV2xZVGFicnlzcllUQVlidnByRjd5WFNQcUNXNWhNSmlwVnFzU21UWnV1NjRKcDBLQUJXVmxaeko0OTIrbnNIV2VGOFRadjNxeDBoL2o2K3RLaFE0ZWJqaWt6TXhPejJVeGdZQ0RObWpWajU4NmRORy9lM09HeFRaczJaZDI2ZFZTdVhKbXFWYXNXR1NBdWpkazc2ZW5wUU9IaXB6WnQyZ0NGZDBBUFBmUVFPM2JzNE1DQkE0U0hoL1BjYzgreGI5OCs1VFhEaGcxajJMQmhQUHp3d3d3ZlByeEU1eGE4aTljbWZadk54dm56NTRHaUE2elhmbnp0d0tlalkyN21ZMmV2bFFlUGJ1WjlTaU9HYTUvcjFLbVQwL0lIcGNWb05QTG9vNDh5YWRLa1crNXpEdzBONWVPUFA3NXVxcVZNcjlmVHVuVnJjbk56ZWZubGwyKzZwVzh3R0RDYnpVby8rYkJodzdqampqc1lPM2FzMDlmRXhjWGRVdXkzUXQ2ditaVlhYbEYrSGlhVGlSMDdkZ0R3NmFlZjh0bG5uOUdqUnc5NjlPZ0J3TWlSSS9ucXE2L1lzR0VEL2ZyMW8zYnQyaTZMNzJxU0pKR1NrbExzSU9ldGZuNnJyNzNXN2J4WFNlTUtEQXgwK1FRRlYvRGFwRDlreUJDdnJoOGlxMVdyVnBHK1lsY0lDQWdvZGk1NWNhdGRxMWF0eWdNUFBPRDArYmk0dUpzcVJIWXR1WXl6WEJyaWtVY2U0WkZISHJubDl5a3RodzRkQWdydmJPclhydzljdjFETGJyY3pidHc0RGg4K3pQMzMzOC9VcVZQcDFhc1hnd1lONHNjZmYrVGN1WFA4OHNzdkxvOTE4dVRKeWhpS043djMzbnVWbmVjOGlkY21mZmwyV3FQUlhIZTFMdW1ldWRlK1RtN0ozKzZ4dDNwZStiR3JrNm1qWTR4R0k2ZFBuOFpxdGJwbEhyMHpjcHl1bUgxeTd0dzVoN1dGdG0vZkRoUjJ5U3hac29SSEgzM1VaWHNsNStmbkY5c3F0RmdzSkNVbDRldnJ5OVNwVTVYVy9kVlNVMU41OGNVWDJiSmxDNTA2ZFdMQmdnVkE0Wno1OTk5L24rZWZmNTdUcDArN0pQNXJmZmZkZDhDVmtnd3lSeGZ2YTM4UDNjWFIzMU5weFNHL3orN2R1MHZsL2R6TmE1TytYSE9uU3BVcWJsbVJXaGFscEtRZ1NSSW1rMG5WcEM4bis5S3M1eElkSFUxbVppYng4ZkVPNnl2Sks3SUI1czZkeTBNUFBlU1NicTdjM0Z3R0R4NU00OGFObVRsenBzTmpkdXpZUVY1ZUhqTm16R0RUcGsxSzlkTzh2RHlXTFZ2R2tTTkgrT1NUVHdnSkNXSGF0R2s4OWRSVFJSSnVuejU5K1Bqamo4bkx5eU14TVpHd3NEQWFOMjVjNmw4TEZQNnM1SzFHNWJFTWJ5TVBwbnRxQ1JldlQvcmVYRU5FYm9XWlRLYnJTaU80ay93ektNMmsvOFliYi9ETU04K1FrWkhCeFlzWG5SN1hyRmt6Rml4WTRERGhyMTY5bXVYTGw5LzBPVWVQSGwxa0NpVVVibTV5NnRRcDl1N2RTN1ZxMVJnM2J0eDFyMXUyYkJtVksxZG00TUNCUFBiWVkzejAwVWZNbVRPSGdvSUNYbnJwSmVXNG5Kd2Nwaytmcmx3OGJEWWJack81U0F0MjRNQ0JqQjgvM21WSjM1c0xyY25rUmtwcHJPZFFnOWNuZlRWdVBjc2F0ZWQzeTRta05PTm8xNjRkU1VsSnBLZW5PNzJ3VjZoUVFkbnYxSkh1M2JzemI5NDhEaDQ4aUVhanVTNmh5K1FGVXIvOTlsdXh6OCtiTjQvbzZPZ2lZd2RuenB4aHpabzF2UFhXVzhxRlo4eVlNVHoyMkdQOCtPT1BiTml3Z2IxNzl5cFRVczFtYzdIVFh1ZlBuKy9Tc1FuNVorV3FyakJQSUNkOTBkTDNNSExTZDljcXhySklwOU5oTnBzNWR1ellMYzF2TDIxV3E1Vm16WnFWZWtrSW5VNUg5ZXJWUy94NmYzOS9saTVkU241K1B0SFIwZGYxWVplR1E0Y08wYUZEQjBhTUdGSGs4VXFWS2hFZkgwOThmRHhRV056cjBxVkw1T1RrS0RPUGJEYWI4dnVyMFdqdzgvT2pZOGVPcFI3ajFZcTc0SGdMdWFIb3FQaWVKeEJKMzR1VHZyKy9QMmF6bVY5Ly9aWE9uVHVyRW9QTlp1T3p6ejV6T2lWVGJhVzVyNjRqZmZyMHVha3RIRU5EUTh0RWQ0STgwK3QyOWdQMmRKN2UwdmU4U2FhbFJQNkJlWFBTbHhjOGJkaXdRYlVZZkh4OHltekNGNjRucnpwMjlSNE1aWm1uOStsN2JkSVhMZjByWllmUG5qM3IxZHZmQ1RkdjNicDFBRTVYU0hzRHVYdEh0UFE5alB4TDY4MER1UnFOUmhtUWs3ZVBGQVJuTEJhTE1sM1RGZU1ibmtLMDlEMlVQRVhSbTF2NmNLWHV2RnlTUWhDY2tRZHh2WG5tRG9pazc3SGtYVys4UGVuTGR6dy8vdmlqeXBFSVpWMVNVaExnM2ExOHVMS3VSSFR2ZUJoNXVwVTNkKy9BbFR1ZUZTdFdxQnlKVU5aOS92bm5BS291NUNzTHhPd2REeVVuZlc5djZjdUR1UmtaR1VWS0V3akMxV3cyRzJ2V3JBRkUwcGR6aHFQeUhwN0FhNU4rY0hDd1VuUEhtMHN4d0pWKy9lVGtaSlVqRWNxcXpNeE1oM3ZkZWh0SmtrVFM5MVFhallhNmRlc0NGTHNia2plUVcyN3k3YnNnWE92UFAvOEVVTFV3WDFrZ0oveUFnQUF4a091SkdqUm9BSWdpVXZLZzl2TGx5NzMrQWlnNE5uZnVYTUJ6U3crVUZqbFhPQ3JYN1NsRTBrY2tmWGxQQVl2Rm9td3VJZ2d5ZzhIQTNyMTdBZTllbEFWWGNvVzdkaWx6QmE5Tyt2TFYydHY3OU9IS3N2cnZ2LzllNVVpRXN1YnMyYk9BZC9mbHkwVFM5M0I2dlI0UVNSK3UzTGJQbnovZjYrOThoS0ttVHAwS1hPa0c5R1p5cnBESEF6MlJWeWQ5dVlLaXQwL2JoTUlGTjFxdEZxUFJLRmJuQ29xQ2dnSzJiTmtDaUtRUFY1TCs3WlRzVnB0SStoVCtJTDE5a1JaYzZhOWR1SENoeXBFSVpjWFJvMGNCc1FwWEp0OEZSMFZGcVJ4SnlYbDEwdmYxOWFWKy9mcUFtTFlKVjdwNHZ2cnFLNld3bHVDOUpFbmkyV2VmQlR5M3preHBrdWZvYTdWYVZUY2R1bDFlbmZRQldyZHVEYWkvWldCWm9OVnEwZWwwMk8xMi92ampEN1hERVZSMjZkSWxrcE9UMFdnMFNSM1pNQUFBSUFCSlJFRlVYajlyQjY0MERCczFhdVRSZHo1ZW4vVGJ0bTBMaUtRdmsrdUp2UExLSzJLc3c4dkozWHp5eW5WdkorODUwYXBWSzVVanVUMWVuL1NqbzZNQk1ZTkg1dS92ajFhckpTMHRqZVBIajZzZGpxQ1Nnb0lDUHZyb0k4Qnp5dzJVTnJtMGRMTm16VlNPNVBaNGZkS3ZXYk1tSUpMKzFlUysvYWVmZmxybFNBUzF5TnNpNm5RNnBUYVR0NU56UkV4TWpMcUIzQ2F2LzJsV3JWcVZ5cFVySTBtU21KLytyNkNnSUxSYUxTZE9uT0QwNmROcWh5TzRtZGxzWnN5WU1RQlVxVkpGNVdqS0JrbVNzTmxzYURRYWtmVExnL3Z1dXc5QTdCUDdMNDFHUTFCUUVBQ2pSbzFTT1JyQjNiWnYzdzRVVHRQMDlnSnJNcXZWaWlSSjFLeFprL0R3Y0xYRHVTMGk2U09TdmlNaElTRm9OQnIyNzkvUHNXUEgxQTVIY0JPVHljU1FJVU1BMGNxL21wd2JPblhxcEhJa3QwOGtmYTdVNEJIZE8xZG9OQnFsYjMvSWtDRmlKbytYK082Nzc0RENWcjZ2cjYvSzBaUWQ4dXcrZWJhZkp4TkpINmhWcXhZZ1Z1WmVxMEtGQ21pMVdsSlNVdGk1YzZmYTRRZ3VscCtmei9qeDQ0SENzUzdoQ3JsQldLOWVQWlVqdVgwaTZWTzRpNVo4QlJkZFBGZG9OQnBsM3Y2UUlVTW9LQ2hRT1NMQmxkNTg4MDJnY0tXNkp5OCtLbTEydXgyYnpZWk9wMVBLc1hzeWtmVC9OWERnUUFDUjJLNFJHQmlJVHFmRGFEUXljK1pNdGNNUlhPVDgrZk1zV2JJRUVLMzhhOGtOd1Y2OWVwV0xpNkZJK3YrU0YxeUlmdjNyeVVrZ0lTRkJLY0FsbEI5V3ExV1p6QkFjSEN6cTVsL0RZREFBMEtkUEg1VWpLUjBpNmY5TFhxUWxrdjcxdEZvdHdjSEJTSkxFZ0FFRFJNbUtjdWJMTDc4a096c2JyVllyQ3FzNUlOZmNLUTlkT3lDU3ZpSW9LSWllUFhzQ2hRTmFRbEVoSVNINCtQaHc2ZElsM25qakRiWERFVXJKK2ZQbm1UUnBFaUM2ZFJ5eDJXelliRGI4L1B3OGV1T1VxNG1rZjVYaHc0Y0RvbC9mRVkxR28rdy9zSGp4WW5idjNxMXlSTUx0c2xnc2RPN2NHYmd5ZGlNVUplZUNnUU1IbHB0eUZPWGpxeWdsOG5Rc05icDRvcU9qUzlUU21qSmxpckx0bzZ0cHRWb3FWYXFFSkVuMDc5K2ZTNWN1dWVXOGdtdjg1ei8vSVM4dkR4OGZIOExDd3RRT3AweVNCM0g3OXUycmNpU2xSeVQ5cTBSRlJWRzFhbFhzZHJ2Yk4xVkpTVWxoNXN5WnQ3d2dwbUhEaHFTbHBia29xdXNGQlFYaDUrZUgxV3FsZCsvZW9sQ2RoL3I5OTkrVktwcnVhalI0SWprUE5HellVT1ZJU285SSt0ZVFDMDI1ZStjb3E5WEtpaFVyaWlUUnVMZzRldmZ1ZmNQWFhTMHFLb3JhdFd1N0pFWW83T1lKRHcvSHg4ZUhjK2ZPTVdIQ0JKZWRTM0NOMU5SVSt2ZnZEMEJZV0poTFp1dDR3cDNyalJnTUJpUkpva1dMRmtyWFpubWdrY1FTMUNKT25qeEorL2J0OGZIeElTSWl3aVhuMEdnMHpKczNqOERBUU94Mk82R2hvV1JuWnl2UDE2bFRoM1Buem1FMm16RWFqVXljT0pHOHZEeW1UNTlPUkVTRWNtRUlDZ3FpZHUzYW5EaHhRcmtORFE0TzVzS0ZDNHdmUDk2bHBSTnNOaHVwcWFrQWZQVFJSenowMEVNdU81ZFFlb3hHSXcwYU5NQm9OQklRRU9DeStqbzZuWTZFaEFTZWZmYlpXN3ByL3ZycnJ4azZkS2hMWXJwVmx5NWR3bVF5bGJ2ZmJ6RnljNDNZMkZpQ2dvSW9LQ2pBWnJPNVpER0dKRW5LSFFWQWp4NDlXTGR1bmZMNTRzV0xlZUtKSjY1TDJ2SXNpNnMvRHc4UForblNwVVZlN3c1eVAvRGx5NWQ1N3JubnFGNjlPbTNhdEhGckRNS3RzZHZ0ZE8zYUZhUFJpSStQajBzTHFqbTdjNDJKaWVHbm4zNHE5blZYaTRxS0lpQWdnRk9uVHJrc1ZtZmtpMVhMbGkzZGZtNVhFa24vR2xxdGx1ZWZmNTVaczJhUms1UGpsbDJES2xhc3FIeXMxK3U1ZVBIaURWdnBlcjJlOFBCdzB0TFNTRXRMbzNYcjFtNnZqeE1ZR0VqRmloWEp6YzNsNFljZlp1dldyVXJ4T3FIc2VlS0pKemg1OGlRYWphWlU3MktMdTNQdDE2L2ZkWGV1aVltSnhkNjVMbDY4Mk8xM3J0Y3ltVXpZN1haaVkyT1YzZlhLQzVIMEhlalhyeCt6WnMxeTJ5S2tmLzc1aDBhTkduSDQ4T0hyV3YzT2pCNDltZ1VMRnZER0cyK3dmLzkrWnN5WXdiRmp4OGpLeW5KRHhGZFVyRmdScTlXS3dXQ2dTNWN1N05xMWk4aklTTGZHSU56WTdObXorZVdYWHdCS3ZkdXlQTnk1WGlzdkx3K0FzV1BIcWhxSEs0aUJYQWRxMTY1TmxTcFZzTmxzYnBuRnMzUG5UbnIzN28xT3A2Tmp4NDVzMnJTcDJPUHZ1KzgrVHB3NFVlU1dkOW15WlN4WXNNRHROZEExR2cyVksxZkd6ODhQaThWQzY5YXRTVTVPZG1zTVF2RSsrZVFUM252dlBRQ3FWYXZtOHZubXBYWG5xaVo1UDl6MjdkdXJHb2NyaUtUdmdFYWpVV2FsNU9Ua3VQeDhkcnVkZ3djUE1uZnVYRmF1WEZuc09vRzZkZXZTdUhGanBUaVdMRE16azVTVUZMNzc3anNHRFJxazdIemxEdktNSGw5Zlg4eG1NKzNhdFNNbEpjVnQ1eGVjVzdSb0VWT21UQUVLTjBWeFI0MTgrYzRWcm0vMU95UGZ1UUxzMzcrZi92MzdLeFZlM2MxZ01HQzMyMm5ac2lVMWF0UlFKUVpYRWtuZkNia0FsVHZyekVSRVJCUmIycmx1M2JxMGF0VUt1OTFPUWtJQ0NRa0p4TWJHa3BDUXdPVEprL25ubjM5WXYzNDkvZnIxYzNzL3BMeGlWMDc4TFZxMDROeTVjMjZOUVNqcXE2KytZdXJVcVFCVXJseVpnSUFBdDV6WGsrOWM0VXJYenNpUkk5MStibmNRZmZwT1JFWkcwcUZEQjM3NzdUZnk4dklJRGc1MnlYbjgvUHlJajQvbjRzV0xEQnc0a0xGangzTC8vZmZ6elRmZnNIZnZYbVdRS3lJaWdxQ2dJSll1WFZyazlZc1hMK2FaWjU0cDhsaEFRSUJxK3dKVXExYU45UFIwTEJZTHJWcTFZc09HRFRSdTNGaVZXTHpaQng5OHdLeFpzNERDaE8vT083K1MzTGwrK09HSFJSNi8rczQxSVNHQjFhdFh1NlU4aXQxdUw5ZGRPeUNTZnJGZWUrMDFmdnZ0Ti9Mejgwczk2ZnY3KzlPaFF3ZXFWYXZHeXBVcnljaklBR0R1M0xrMGJOaVFwNTU2aXBrelo3SisvWHJtejU5UGFtcXFNaS8rYW41K2Z0YzlwdlpHTU5XcVZTTWpJd09qMFVqWHJsMzU0WWNmeXUwZlVGbjAwa3N2c1d6Wk1xQnc4VlZnWUtBcWNkenFuU3VnM0xrQ0hENThtSXlNRFByMTYwZFNVcEpieW5yTGl6S0hEQm1pV3ZlU3E0bkZXY1V3bTgzRXhNUmd0OXVKaUlnb3RUbjdJU0VoUkVkSGMvejRjYVZWNFVpbFNwVXdtODNGdG5BbVQ1N01PKys4VXlweGxiYk16RXdsOWhrelpqQml4QWgxQXlybjdIWTdnd2NQSmpFeEVmai85dTQ4TE1weS9RUDRkeGFZa1ZVUUdGQVNORUZja05VbHpWM1JNRFdvY09mcVpKRGwycWJuMGxPZVkyRjExQ3N6b2ZTNFJWcWFtWllLMWxGY1NCSUZ3VlNRb3haUUNzTXUyMnp2dk8vdkQzN3pCczI0QXJQZW4rdnFqOE16NmcxbnVPZDVuK1crQVE4UEQwZ2tFcVBHMFBySjlmRGh3MWl5WkFsNjl1eHA4TWxWSnBQaDBxVkxiZjU4YW1vcTR1UGoyM3pObUUrdTVlWGwwR3ExT0hic0dFSkRRNDN5YnhvYkpmMzcyTEpsQzFhdlh0MnB0eGV0V1gxOVBUOTdtajU5T3JaczJXTGlpS3hUWTJNam5uenlTZjVwVUxlL1lpeXRuMXgvK09FSC9za1ZBUC9rR2g0ZXpqKzU2dGJOLzJydjNyMllPWE9tc2NKdVE2bFVvcnE2R2pLWkRQbjUrVmJiVElhUy9uM0k1WEtFaElSQUlCQ2dlL2Z1cGc3SElxbFVLcjRpcDUrZkgwNmRPbVd5SlFkclZGSlNnbEdqUmtHbFVrRW9GRUlta3htMURMQzFQTGxXVmxaQ3JWYmpzODgrd3pQUFBHT1NHSXlCa3Y0RFdMQmdBUTRkT2dSSFIwZXJYZWZyYkZxdEZuSzVITHEzVzFwYUdzTER3MDBjbGVYNzdydnY4T3Fyci9LTnU3Mjh2S3gyaHRxWmRMV2tCQUlCYnR5NEFVZEhSMU9IMUdub3lPWURlTzIxMXdEODJTdVRQRHlSU0lUdTNidnpTdzdSMGRGWXUzYXRpYU95WEF6RElDNHVEaSsvL0RLMFdpMjZkT2xDQ2I4ZGREZlpYM3Z0TmF0TytBRE45Qi9ZK1BIamNmWHFWYmk2dW5iYThVMWIwWHFkZjlDZ1Fmanh4eDlOSEpGbEtTa3B3Zmp4NC9sMThXN2R1a0Vpa1ZEQ2I0ZGJ0MjRCQUM1Y3VNRDN5N1pXTk5OL1FCczJiQUJnL0RyNzFzakZ4WVUvTjA0M2R4OWVkSFEwMy9IS3g4Y0hVcW1VRW40NzFOYldBZ0JtekpoaDlRa2ZvS1Qvd0VKRFErSG41d2VXWmFseGVqdXhMQXVGUWdHQlFNQjNieUlQTGlFaEFVRExMV2hyNmR0cVNycGwyMWRlZWNYRWtSZ0h2V01ld280ZE93QzBMRS9RcXRpanE2bXBBY2R4R0RObURFYU5HcVUzdm1uVEp2ajcrMlAxNnRXNGZ2MjZDU0kwbmNiR1J1ellzUU9Sa1pHWU9IR2l3ZGNrSmlhaVM1Y3VZQmptcmtjZnlZT3BxNnNEeDNHSWlvcENVRkNRcWNNeENsclRmd2djeDJIbzBLRW9MUzJsdGYxSHBORm9VRkZSQVlGQWdKOSsra212dGFOQ29VQmdZR0NiNnFaanhveEJRa0lDUm84ZURiSFlPaStSWDd0MkRWOTg4UVYyN2RyVnB2SEk1NTkvamttVEp1bTlQaTB0RFMrKytDS0VRaUdWc202SDI3ZHZnK000WkdabUlpQWd3TlRoR0FVbC9ZZFVWRlNFMGFOSFF5Z1V3dHZibTlaU0h3TEhjYWlzcklSR284SFNwVXNOOXRkOS92bm5rWm1aaWJDd01QVHQyeGNIRHg3a2k5NjV1N3RqenB3NWlJbUpRZi8rL1kwZGZvZXJycTdHa1NOSDhNVVhYK0RLbFN2ODEwZU9ISWxldlhvaE5UVVZRcUhRNEw2SHJndFdRVUVCSEJ3Y2pOTHN4OXJVMWRXaHFha0owZEhSL0ZPOExhQ2svd2hHamh5SjY5ZXZ3OFhGcFUzdGNISnZUVTFOcUt1cmcxUXE1Wk5WYThYRnhSZytmRGhZbHNXVksxZmc0ZUVCaFVLQnJWdTNZdi8rL2JoeDR3Yi8yZ0VEQmlBMk5oYmp4bzFEVUZDUXhYejRWbFZWNGVUSmt6aDY5Q2pmMUFSb3FVRS9kZXBVTEZxMENMMTc5NFpXcThXUUlVTnc2OVl0SkNZbVlzMmFOWHAvMXkrLy9JS29xQ2dBNk5BeUliYUE0emlVbFpXQjR6aGtaV1doZCsvZXBnN0phQ2pwUDRMaTRtSU1HellNQW9FQVBqNCtGcE53VEluak9KU1hsNE5sV2FTbXB2TEpxclh3OEhEY3ZuMGJyNy8rT3BZdlg2NDNucCtmajkyN2QrUG8wYVA4aVF1ZzVaWnZiR3dzUm93WWdiQ3dNTE02WjYzVmFuSHQyalZrWjJmajhPSEQrUG5ubi9reGtVaUVzV1BIWXNhTUdaZ3laWXJlcHF6dU5qZ0EvUHJycndZclphNWN1Ukk3ZHV5QXZiMDlQRDA5Ty9lYnNTSTFOVFZRS0JSNDl0bG5rWnljYk9wd2pJcVMvaU9LajQvSGp6LytpQzVkdXNEZDNkM1U0Wmc5WGZHMWZ2MzY0ZVRKazNyang0NGR3d3N2dkFCN2UzdmN1SEhEWVBWUUhaWmxjZno0Y1J3OWVoU25UcDJDWEM3bng0UkNJUVlQSG94eDQ4WWhKQ1FFL2ZyMWcwd202NVR2eVpER3hrWVVGUlhoNnRXck9IUG1ERTZkT3RWbXMxVWlrZURKSjUvRXhJa1RFUnNiQ3hjWGwzditmYk5temNMSmt5Y1JIaDV1c0tGNGJXMHQrdlhyQjZEbHZMNnhhdVpiTXBabFVWWldCZ0RJeTh1enVUMFJTdnFQcUtLaUFvTUdEUUxRVW51ZmpzN2RYZXRmc2hNblR2QmRsVnJ6OS9lSFVxbkVuajE3K0FZMkQ0TGpPT1RtNXVMdzRjTzRjT0VDTGwrK3JOZmkwdFBURTVHUmtlalhyeC84L2YzaDYrc0xYMTlmZUhwNlBsSU5JSVpoVUZ0Yml6LysrQU4vL1BFSFNrcEtjUDM2ZFZ5OGVGSHZ0SkZBSUVDdlhyMFFHUm1KQ1JNbVlQTGt5ZmY4UVBzcnJWYUxIajE2QUFET25qMnJ0L0VOQVB2Mzc4Zml4WXNoRW9rNnZQK3ROZExWMkZteFlnVi8yOTZXVU5KdmgzWHIxbUhEaGcwUWk4VkduVTFhR3QwdjJkeTVjN0YrL1hxOThkV3JWMlBMbGkxNDdMSEhjTzdjdVhhdFRTdVZTcHc5ZXhabnpweEJRVUVCQ2dzTCtXSnZoamc2T2tJbWs4SEx5d3NPRGc2UVNDVDhmd3pEUUtWU1FhVlNRYWxVb3FxcUNoVVZGZnlSVTBPa1VpbUNnb0xRcjE4L0RCMDZGR1BIam0zM2UrT1RUejVCVWxJU1hGMWRVVkJRb1BmejBXZzBDQThQUjJWbEpaeWRuZS83OUdETGRNWC9oRUloaW9xS2JISlBqcEorT3pRM055TXdNQkFNdzlDajlWM29mc2xFSWhFdVhib0VEdytQTnVPTmpZMElDZ29Dd3pBNGYvNThwN1I1TENzclEzNStQb3FLaXZEYmI3L2hqei8rd0sxYnQxQmRYZjFJTjZ5bFVpbmMzTnpnNCtNRFgxOWY5T3paRTRHQmdRZ09Ea2Jmdm4wNzVhblB6ODhQS3BVS0d6ZHVORmg2T0RjM0YxT21US0Y5cHZ2UTFjdmZ0bTBibm43NmFWT0hZeEtVOU52cHdvVUxtRHAxS2gzaE5JRGpPTWpsY21pMVduejAwVWVZTld1VzNtc21UcHlJeTVjdlkvejQ4ZGk5ZTdmUmYzNjZld05WVlZWUUtCUlFLcFZRS3BWUXE5VVFpOFdRU0NTUVNxV1FTcVZ3ZDNlSGw1ZVhTVGFLejUwN3g1ZjdMUzR1MXB0Z2NCeUgyYk5uNCtUSms5VDc0Uzd1M0xtRHhzWkc5TzdkRzVtWm1UWjcyb21TZmdlWVBIa3k4dlB6YVZQM0wzU0YxV1F5R1hKemMvVXVWbDI3ZGcxanhvd0JjUGZUS2VSUFE0Y09SVWxKQ1diT25JbU5HemZxalplVWxHRG8wS0VBQUpsTVpyVVgyUjVGNnlPYXR0NjNtWFlmTzBCcWFpcEVJaEVVQ3NVOW0wRGJFcFpsK1ZNclc3ZHVOWmlBZEkvWHExYXRvb1QvQU5MUzBpQVNpYkIzNzE1VVZGVG9qZnY1K1dIWnNtVUFXbzRra2o5VlZWV0I0empNblR2WHBoTStRRW0vUTNoNWVmRlZPQ3NySzZrdUQxcU9FbkljaDNIanh2R3p6OWErL3Zwck5EWTJ3c0hCQVFzV0xEQkJoSmFuVzdkdS9CTFBqQmt6REw3UEZpNWNDTEZZREkxR2M4OE9WYmFrcWFrSmFyVWE5dmIyZU9lZGQwd2Rqc2xSMHU4Z3p6Ly9QQjU3N0RHd0xNczNaTEJWR28wR1NxVVNRcUhRWUtNVWp1T3daTWtTQU1BMzMzeGoxRjZ1bHU2VFR6NkJ2YjA5Q2dzTGNmSGlSYjF4WjJkbmZQYlpad0JhMXJESm56K0gzYnQzMDhrbVVOTHZNQ0tSQ0ljT0hZSlFLRVJ6YzdQZVdYRmJvcnN0dTJ6Wk12ajcrK3VONjVZZ0huLzhjV3FaK0pDRVFpSGZRell1TGc1S3BWTHZOWk1uVDRhL3Z6OU5RTkJ5bjRiak9FUkhSMlBreUpHbURzY3NVTkx2UUQxNjlPQm5XYmE2ek5QVTFBU05SZ01IQndlOCt1cXJldU5sWldYWXQyOGZBQmk4WVVydUx6NCtIdDI2ZFVOVFV4TjI3dHlwTnk0V2k3RjE2MVlBTGNlS1daWTFkb2htb2JHeEVScU5CbloyZHRpd1lRT2RyUHQvbFBRNzJOU3BVeEVTRWdLTzQrNTVLY2dhY1J5SCt2cDZBQzNMRUg4dFBjMXhIT0xpNGdBQXp6enpERnhkWFkwZW83WDQ4c3N2SVJBSThLOS8vY3ZnYkQ0NE9CalRwMCszeWZjaDBIS1FRTGVzOC8zMzMxTVYwbFlvNlhjd2dVQ0FBd2NPUUNLUlFLMVcyMVNYcmJxNk9yQXNpNENBQUVSSFIrdU5uejkvbmk5VDhPbW5ueG83UEtzU0VoS0M0T0JnQU1EcnI3K3VONjc3UUFCYTlsalVhclZSNHpPMXlzcEtBQzBiMjJGaFlTYU94cnhRMHU4RVRrNU9TRTlQaDBBZ1FGMWRYWnVtR05hS1pWazBOemRESUJBZ09UbFo3MUdhWVJqTW1ERURRRXY1Q25yVWJyOXZ2dmtHRW9rRWFXbHB1SG56cHQ2NHQ3YzNYNUxabG81dzF0VFVnR0VZeUdReWc5VmFiUjBsL1U3U3YzOS9MRjI2RkVCTGlWeHJYOS9YTFNITW5qMmJMMFRYMnZidDI2RlVLdUhsNVlWNTgrWVpPenlyNU9MaWdybHo1d0lBNXM2ZGEzQnlNVy9lUERnN08wT3IxVDVTeVFsTG8xUXErWjYzUjQ0Y2dVUWlNWEZFNW9kdTVIWWlsbVV4YnR3NFhMdDJEV0t4R0Y1ZVhsWTV3MVVxbGFpdXJvWkVJa0ZlWHA3ZXJlVG01bWIwN3QwYkFvRUFHUmtaZkNsZzBuNGN4eUV3TUJBTkRRMTNyVkQ2ODg4L0l5WW14dXJyOHJBc2kvTHljbkFjaDYxYnQyTGF0R21tRHNrczBVeS9Fd21GUXFTbHBjSFoyUmtNdzFqbHVXbU80L2lOeFBYcjF4c3NRN0Z3NFVJQUxVMVNLT0YzTElGQWdILy8rOThBZ1BuejUvT3ozTmFHRGgySzhQQndjQnpYcHZtTXRkR2RtSHZ1dWVkc3RwamFnNkNadmhIY3VuVUxnd2NQQnN1eVZsZU5zM1Y5blp5Y0hMMkxWci8vL2pzR0R4NE1rVWlFLy8zdmYyYlYxY3FhREJzMkRNWEZ4WGV0RWQrNkxvODF0bGFzcnE2R1VxbEV6NTQ5Y2ViTUdhdjZIZXRvTk5NM2doNDllbURYcmwwQVd0NmMxbEtmcDNWOW5jOC8vMXd2NFRNTWcrZWVldzVBeTlseVN2aWRSMWYvNmNNUFB6VFlTTjNQenc4SkNRa0FXdDZEMXFTK3ZoNUtwUkppc1JoSGpoeWhoSDhmbFBTTkpDb3FpcTh4STVmTHJlTENqSzZaeUpneFl4QWFHcW8zZnVMRUNaU1VsRUFxbFJvc3gwQTZUbUJnSUVhTUdBR2c1Y2F6b1FmNHQ5NTZDMEtoa0MrVFlRMmFtNXY1RGVydnZ2c09YbDVlSm83SS9GSFNONkxWcTFmanlTZWZCQUIrdzhsU2FUUWFxRlFxQ0lWQ2c5MndtcHViOGRKTEx3RUFObTdjYUxXYmgrWmsxNjVka0Vna09IUG1EUEx5OHZUR1hWeGNrSktTQWdCV3NiYXZWcXY1N3lNbEpRVVJFUkVtanNneVVOSTNJb0ZBZ0srKytncisvdjU4Z3hGTFRmeTZjOTl2dlBFR2ZIMTk5Y1kvK2VRVGFEUWErUGo0OEpVaFNlZHljSERnUDJoZmV1a2xneGV5cGt5WkFwbE0xdWJHcWlWaVdaWS9KdnptbTI4aUppYkd4QkZaRHRySU5RR05Sb093c0RCVVZWWEJ6czRPbnA2ZUZqVVRibTV1Um0xdExSd2RIWEhwMGlXOWNndlYxZFVZTUdBQVJDSVJ6cHc1WTdDWk4ra2NITWNoTkRRVWNya2N5Y25KZVBiWlovVmU4OHN2dnlBcUtnb0NnUURlM3Q2ZDB0NnhNM0VjaC9MeWNyQXNpeWxUcG1EcjFxMVd0ekhkbVN6ci8yMHJZV2RuaDV5Y0hEZzdPME9qMGFDNnV0cGladndjeC9FenhFOC8vZFJnZlIzZDNzV1lNV01vNFJ1WlFDRGdpNHN0VzdhTXI0WFVXbkJ3TUNaTW1BQ080eXp5cHE1dVQyenc0TUZJU1VtaGhQK1FLT21iaUZRcVJVNU9EcVJTS1ZRcWxjV3NzZDY1Y3djc3k2SlBuejZZTUdHQzNuaGhZU0V5TXpNaGxVcXhmZnQyRTBSSUpreVlnSUVEQjBLajBmRE5mVm9UQ0FUOFBveEtwYktvTXVDNm5zdisvdjdZdjM4LzNiaDlCSlQwVGNqVjFSWFoyZG1RU3FWUUtCUm1QK3RpR0FaTlRVMFFDQVRZdVhPbjNyS0FScVBCbkRsekFBQ3Z2UElLSFowem9lM2J0OFBPemc1YnRtekI3Ny8vcmpmdTdlMk5sU3RYQXJDY3Vqd1ZGUlZnR0FaZHUzYkY4ZVBINmYzMWlDanBtNWhNSnNQWnMyY2hrVWpNUHZIcllwczllellDQWdMMHh0UFMwbEJXVmdZM056ZXNXTEhDMk9HUlZucjI3SW1ubm5vS0FMQjQ4V0tEZFhubXo1OFBlM3Q3TUF4ajlxMFZLeXNyb2RGbzRPam9pTXpNVEwxbFJmTGdhQ1BYVEJRWEYyUGt5SkhRYURUbzBxVUwzTnpjekdwenQzVjluZHpjWEhoNGVMUVpyNnVydzRBQkE4Q3lMSGJ2M20yd0Jnd3hMcFZLaFlFREI2S2hvUUg3OXUzRDZOR2o5Vjd6NDQ4L0lqNCtIZ0tCQU4yN2R6ZEJsUGRYVlZVRmxVb0ZxVlNLYytmT3dkdmIyOVFoV1RTYTZac0pmMzkvbkQ1OTJpeG4vSzFydHF4ZHUxWXY0UVBBaHg5K0NLMVdpOERBUUVyNFprSWlrZkM5aUJjdVhHaHdOajl1M0RnOC92ampabHVYcDdLeUVpcVZDdmIyOXZqcHA1OG80WGNBU3ZwbXBIZnYzc2pLeW9LRGd3T1VTcVhadEZ4c2FHZ0F5N0tReVdSOFdZWFdTa3BLc0hQblRvakZZdXpaczhjRUVaSzdXYng0TWJwMzc0NnFxaXA4OWRWWGV1TmlzWmpmY0RlMzFvcVZsWlZRcTlYbzBxVUxzckt5RE40SElRK1BrcjZaNmRHakI3S3pzK0hrNUFTMVdtM3lDMXl0Nit0OCtlV1hlcWNsV0pibGUrRk9tRERCWW40eFMwdEwrZTVLRCtQZGQ5K0ZYQzd2aElnNno4Y2Zmd3loVUlpMzMzN2I0UGNjRkJTRW1UTm5Bb0RadEZhVXkrVlFxOVZ3Y1hIQnVYUG5MT1o5WlFrbzZac2hUMDlQNU9ibXdzdkxDMXF0Rm1WbFpTYWJnYld1cnpOZ3dBQzk4ZXpzYk9UbTVzTEZ4WVZ2eG0wSnVuZnZqaFVyVmp6MGNjWEN3a0xJWkxKT2lxcHpqQnc1RXNPSER3Zkxza2hLU2pMNG1uZmZmUmZBbitVMVRFVlhFNTloR0hoNGVDQXJLOHZpZnQ3bWpwSyttWEoxZGNXbFM1Zmc1K2NIanVOUVZsWm05T3FjRE1QdzlYVTJiZHFrTjY1VUt2bHIvMisrK1NiczdlMk5HbDk3aU1WaXhNYkd0cm5ZVTFCUWdMUzB0UHYrdWRadTNicGxzRldodWRtOGVUT2tVaW4yN3QyTHdzSkN2WEZuWjJkODlORkhBRXgzaEpOaEdKU1hsME9yMWFKdjM3N0l5c295dUg5RTJvZE83MWlBQ1JNbTRNcVZLd0FBRHc4UG8xMUlrY3ZsWUJqbXJqWGFVMU5Uc1h6NWN2ajYraUluSjhjb01UMEtqdU93Wk1rU0tCUUtDSVZDM0xsekI2NnVydno0alJzMzBMTm5UOWpiMi9NVlFaMmNuTEJxMVNxVWw1ZnpId3pOemMyNGVmTW1BZ0lDK0RQaWpZMk44UEh4d2JwMTY4eStuTUh5NWN1Um1wcUtRWU1HSVMwdFRlOERUSzFXSXpnNEdIZnUzSUd6c3pOY1hGeU1GcHZ1ZEJnQWpCbzFDbnYyN05FcjFVMDZCaVY5Qy9HM3YvME42ZW5wQUlDdVhidDJlbTM2MXZWMUxsKytEQWNIaHpiamNya2NZV0ZoQUlCdnYvMFd3NFlONjlSNE90SVBQL3lBU1pNbThmODdQajRldTNidHVtL1NUa3BLUW1abUpsNTc3YlUyZjk1U2FEUWFoSWFHb3JxNitxN3RCQzlkdW9SSmt5WVo5UWhuUTBNRFh5NWk5dXpaV0w5K3ZkbC9nRm95K3NsYWlKMDdkK0tOTjk0QTBISW12cmEydHRNMmVGdlgxOW0rZmJ0ZXdnZUFOV3ZXZ0dWWlJFWkdXbFRDQjlDbVFiaGNMb2VucCtkOWs0eGNMa2RWVlJWa01obGtNaG15czdNN084d09aMmRueDErYVc3NTh1Y0c2UElNR0RjTFFvVVBCY1p4Um1xM1UxdGJ5Y2J6NzdydllzR0VESmZ4T1JqOWRDL0xXVzIvaHdJRURrRWdrYUc1dTVqZThPbHBkWFIxWWxzV0FBUU13YXRRb3ZmR3JWNi95Y1d6YnRxM0QvLzNPMXFOSEQxeTllaFdBL3F6L2JsSlNVckJvMFNJQVFHaG9LQTRlUE1qM0JyWWs4Zkh4Q0FnSVFGMWRIZjd6bi8vb2pRc0VBbnoyMldjQVdwWmNETjNrN1FnY3g2R3Fxb3EvTzdCMTYxWWtKQ1NZMVlWRWEwVkozOEtNR0RFQytmbjU4UFgxQmN1eWtNdmxVS2xVSFRicjEycTEvQy9pamgwNzlHWmRETU5nOGVMRkFJRFkyRmlMN0ZRMGRPaFFwS1dsZ1dFWW5EbHpCdVBHamJ2bjYwK2NPSUdBZ0lBMkZVTm56WnFGUllzV1dXVHJ3WTBiTjBJa0VtSERoZzBHNi9MNCtQZ2dNVEVSUU9jYzRXUVlobi9mMnRuWklUMDkzZUJTRStrY2xQUXRrSnViRzNKeWNqQjgrSEFBTGIrWURRME5IWkw0ZFVsc3pwdzU4UFB6MHhzL2Z2dzRDZ29LNE9ucGlYWHIxclg3M3pNRm9WQ0k0T0JnTEZ1MkRERXhNWG9ibXExZHYzNGRWNjVjd2R5NWM5dDgzYzNORGQyN2QwZGNYQnoyN2R0bjlyVnJXb3VJaU1Ea3laUEJzaXorK2M5L0duek5paFVySUJLSndEQk1oN1pXYkc1dTVpdGxCZ1lHSWk4dmo5OGJJc1pCU2QrQ2ZmdnR0MWkyYkJtRVFpRWFHaHBRVVZIUnJzZHhYWmxkZTN0Ny9PTWYvOUFiYjJ4czVLLzFyMXExNnA3SjBoS1VsNWZmczFMajlldlhjZjc4ZVFpRlFpUW1KaUl4TVJHLy92b3JFaE1UOGQ1Nzc2RkhqeDZJaW9yQzk5OS9qOUxTVWlORzNuN3IxcTJEazVNVGpoNDlpZ3NYTHVpTk96bzY4c3M4SFhXRXM2YW1oaS8xTUh2MmJHUmtaTkNSVEJPZzB6dFdJRDgvSDdObnorWi9PYnQxNndhSlJQSlE2Nk90dXhGOTlORkhtRFZybHQ1ck5tM2FoTFZyMXlJb0tBaW5UcDNxcVBDTlNxMVdJelUxRlo2ZW5wZzZkU28yYmRxRTB0SlN6Snc1RXhFUkVmenh6UEx5Y3NqbGNvU0VoTFQ1OC9IeDhVaE5UVzN6TmFWU2FaRmxmdGV1WFl0Tm16WWhNREFReDQ4ZjE3dG53VEFNQmc4ZWpMS3lNamc1T2JVNTV2b3dHSVpCVlZVVlB5RkpTVWxCVEV3TXJkK2JDQ1Y5SzhFd0RHSmpZM0grL0hrQUxUTTFWMWZYQi83RjBoMmI4L0x5UWs1T2psNEN1SDJxOGlicEFBQUtSa2xFUVZUN05pSWlJaUFVQ3BHZW5vNUJnd1oxK1BmUW1WUXFGVEl6TTFGUlVZRkpreWFoVzdkdS9GaGhZU0cyYmR1R2l4Y3ZJaW9xQ29zWEw3NXI2ZDZaTTJkaTc5Njl4Z3E3VTJtMVdnd1pNZ1MzYnQzQzVzMmJEZFpWS2l3c3hOaXhZd0cwclBVLzdNbWF4c1pHL2lSWXQyN2Q4TjEzMzZGUG56N3RENTQ4TWtyNlZtYmR1blhZdUhFanRGb3RoRUloUER3OElCYUw3NW44ZFZmZk9ZN0RzV1BIRUJvYTJtYWM0emdrSkNUZ3lKRWptRGh4SXI3NDRvdk8valk2VkgxOVBVcExTeEVZR0hqUFc4TjFkWFd3dDdjM2VFUlY1NzMzM2pPNDlHV3BEaDA2aEFVTEZzREp5UW5uejUrSHU3dDdtM0dPNHpCdjNqd2NQMzRjZG5aMkQ3eHhyenZ5cVN2cEVCTVRnNDgvL3RpaWJtMWJLMHI2VnFpNHVCZ3pac3hBU1VrSmdKWXI5czdPem5kTi9McDY1U05Hak1DQkF3ZjB4bi8rK1dmRXhNVEEwZEVST1RrNWNITno2OVQ0aVhGRlIwZmo0c1dMU0VoSTRHdnd0RlpUVTRQKy9mc0RhS2tMZGIvRXJWS3BVRk5UdzllTDJySmxDNlpQbjk3eGdaTkhRaHU1VnNqZjN4L1oyZG1JalkyRlFDQkFRME1EeXN2TG9WYXI5VTc0NkFwc0NRUUNKQ2NuNi8xZEtwV0t2eFFXSHg5UENkOEtyVisvSG1LeEdOdTJiVU5SVVpIZXVMdTdPMWF0V2dVQTl6eWlxcXZKWDFWVkJaWmwwYTlmUDF5OGVKRVN2cG1ocEcvRlVsSlNrSmFXaHQ2OWU0TmxXVlJXVnFLK3ZyNU54VTdkTC9IU3BVc05OcWc0ZVBBZ2Z2MzFWOGhrTXF0YTFpQi82dCsvUDZaTW1RS080L0QyMjI4YlBQcWJrSkFBcVZUYXB0UzJEc2R4VUNnVUtDOHY1NCt1dnZQT096aDU4cVRaZHVPeVpiUzhZeU0rK09BREpDY25RNlBSUUNBUXdOM2RIUXpENE02ZE8zQnhjVUZlWHA1ZVBaK2FtaHBFUkVSQW9WRGcwMDgvUlV4TWpJbWlKNTN0enAwN0dEWnNHR3ByYTdGbnp4NkQzYzh1WHJ5STZPaG9BQzIzbW9HVy9hRGEybHIrTEg5SVNBaVNrNU5wczlhTTBVemZSdno5NzM5SFZsWVdJaUlpQUxUTThIV25LbEpUVXcwV2NOdThlVE1VQ2dVR0R4NU1DZC9LdWJxNjhqZXRWNjVjYWZCQ1ZsaFlHUHIyN1F1Z3BXYU9yaFNJVXFtRVNDVENtalZyOE1NUFAxRENOM00wMDdkQnljbkpXTDkrUFJRS0JmcjM3NC9qeDQvckhjVzdlZk1tUm93WUFUczdPNXc0Y1FLQmdZRW1pcFlZQzh1eUdEbHlKRzdldklta3BDVE1uejlmN3pXRzdpNE1HellNbXpadFFzK2VQWTBWS21rSG11bmJvSVVMRnlJbkp3Zno1czNEZ1FNSDlCSSt4M0ZZdVhJbEFHRDY5T21VOEcyRVVDakVtalZyQUxSVXZEVFVXbEVtazJIR2pCa0FXaHJLYk5pd0FZY09IYUtFYjBGb3BrLzAvUFRUVDNqdXVlZmc2dXFLM056Y3UxNVVJdFpweG93Wk9IMzZORjU0NFFWODhNRUhldU1NdytEenp6L0h0R25UNE9ucGFZSUlTWHZRVEovbzBSM1I5UFgxUlZOVGs0bWpJY2FrNjU0RkFMdDI3Y0wxNjlmMVhpTVdpekYvL254SytCYUtrajdSTTNic1dBZ0VBbHk5ZWhWRGhneEJVbElTS2lvcVRCMFc2VVFhalFaZmYvMDFoZzBiaHMyYk53TUFCZ3dZUVBjeXJCQXQ3eENEcmwyN2hyVnIxK0svLy8wdk9JNkRSQ0xCeXkrL2pKZGZmcmxOM1JwaTJSaUd3Y0dEQi9IKysrL2o5dTNiQUlDZ29DQzgvdnJybURwMUtoVkZzMEtVOU1rOVhiMTZGVWxKU2NqSXlBQUFTS1ZTTEZ5NEVDKzk5QkxOQWkyWVZxdkY0Y09Ia1pTVXhEZFNDUWdJNEhzTVVNdEM2MFZKbnp3UVE4bC8zcng1ZU9HRkY5cDBsQ0xtcmFHaEFkOTg4dzFTVWxMYUpQdWxTNWNpTmphV2tyME5vS1JQSGtwK2ZqN2VmLzk5bkQ1OUdrQkxUOVdvcUNnc1dMQUFUenp4aEltakkzZFRVbEtDMU5SVTdOaXhBd3FGQWdEUXUzZHZMRjY4R0hGeGNYd2ZBV0w5S09tVFIxSlFVSUJObXpiaDhPSERmSE9Nd01CQUxGbXlCTk9uVDRlZG5aMkpJeVFBa0oyZGpTMWJ0dURZc1dOOHphV0lpQWdrSmlaaTZ0U3BOTE8zUVpUMFNidFVWbFppNDhhTitQcnJyOUhRMEFBQWNIRnh3YUpGaXhBYkd3dGZYMThUUjJoN0ZBb0YwdFBUa1pLU2dpdFhyZ0JvdVhnMWZ2eDRMRjY4R0VPR0RERnhoTVNVS09tVERxRlNxZkRWVjE4aE5UVVZCUVVGQUZxV2ZzYU1HWU41OCtaaDBxUkp0SVRReWZMeThyQnYzejdzM2J1WHI1M1RyVnMzUFAvODgwaE1US1NLbHdRQUpYM1NDYzZkTzRjZE8zYmcyTEZqVUt2VkFGcmFOODZaTXdmVHBrMURaR1NraVNPMEhxV2xwVWhQVDhmdTNidmJYS1FhUEhnd1pzNmNpYmk0T0ZwcUkyMVEwaWVkUnFGUVlNK2VQZGkvZno4dVhickVmOTNiMnh2ejVzMURWRlFVZi91VFBMaXlzakprWkdSZzM3NTlmRTlrb0tVdXpyUnAwL0RpaXkraVY2OWVKb3lRbUROSytzUW9ybCsvanQyN2R5TTlQUjJscGFYODEzdjA2SUdZbUJoTW1qUUo0ZUhodEFSMEY3Lzk5aHN5TWpKdzZOQWhYTGh3Z2YrNmc0TURvcUtpRUJjWGh6Rmp4dERHTExrdlN2ckU2SEp6YzdGdjN6NmNQSG1TUHlzT3RDd0JQZlhVVTVnNGNTS2VlT0lKZUhwNjJ1eU5VSlZLaFFzWEx1RFVxVk00Y3VRSWlvdUwrVEVIQndlTUhqMGEwNmRQeDVRcFUyajVoandVU3ZyRXBQTHo4M0h3NEVHY1BuMGExNjVkYXpQV3QyOWZqQjgvSGs4ODhRUWlJeVBSdFd0WHEvMFFZQmdHZVhsNXVIRGhBakl5TXBDVmxkV21yYVducHlkR2poeUpwNTkrbWpiRlNidFEwaWRtbzd5OEhFZVBIc1hKa3llUm5aM05Id0hWNmRPbkQ0WVBINDdJeUVnRUJ3ZWpUNTgrRmpuTFpWa1daV1ZsdUh6NU12THo4M0gyN0ZuazV1YTJTZkpDb1JDaG9hRVlNV0lFbm43NmFiM0dKWVE4S2tyNnhHemw1ZVVoSXlNRDJkblp5TXZMMC9zUUVJbEVHRGh3SU1MQ3doQWNIQXgvZjMvNCtmbkJ4OGZITEdiQ0hNZWh0cllXSlNVbEtDa3BRV0ZoSWZMeThwQ2ZuNC82K3ZvMnJ4VUtoUmc0Y0NBaUlpSXdidHc0akJvMUNoS0p4RVNSRTJ0R1NaOVlqS0tpSW1SbFpTRW5Kd2NGQlFXNGNlTUdOQnFOM3V2czdlMFJHQmpJZndqNCt2ckMyOXNiN3U3dWNIZDNoNXViRzdwMjdRcXhXUHpJc1hBY2g0YUdCdFRXMXFLbXBnWTFOVFdReStVb0t5dmprM3hSVVJIcTZ1cjAvcXhBSUlDdnJ5LzY5ZXVIa0pBUS91bkZFcDlhaU9XaHBFOHNsbGFyNVdmUGx5OWZSa2xKQ1VwTFMvSDc3NytEWVpqNy9ua25KeWM0T3p2RHhjVUZUazVPc0xlM2gxZ3NocDJkSFVRaUVWaVdCY013MEdnMFlCZ0dUVTFOcUsrdlIwTkRBeG9hR3ZqeUUzY2pFQWdnazhudzJHT1B3Yy9QRDMzNzlrVllXQmhDUTBPcEd4a3hHVXI2eE9wb3RWcVVsSlNndUxnWXhjWEZLQzB0aFZ3dTUyZmt0YlcxcUt1clExTlRFeDdsN1M4UUNDQ1JTT0RxNmdvM056ZTR1Ym5CM2QwZG5wNmVmSUwzOS9kSHIxNjk0T2pvMkFuZklTR1BqcEkrc1ZrY3g2RzV1Um4xOWZWb2JHeUVXcTNtWi9VTXcwQWtFdkV6ZjdGWURFZEhSemc3TzhQWjJka3M5Z3dJZVJTVTlBa2h4SWJROVQxQ0NMRWhsUFFKSWNTR1VOSW5oQkFiUWttZkVFSnNDQ1Y5UWdpeElaVDBDU0hFaGxEU0o0UVFHMEpKbnhCQ2JBZ2xmVUlJc1NHVTlBa2h4SVpRMGllRUVCdENTWjhRUW13SUpYMUNDTEVobFBRSkljU0dVTkluaEJBYlFrbWZFRUpzQ0NWOVFnaXhJWlQwQ1NIRWhsRFNKNFFRRzBKSm54QkNiQWdsZlVJSXNTR1U5QWtoeElaUTBpZUVFQnRDU1o4UVFtd0lKWDFDQ0xFaGxQUUpJY1NHVU5JbmhCQWJRa21mRUVKc0NDVjlRZ2l4SVpUMENTSEVodndmdDllaEZjNW95bzhBQUFBQVNVVk9SSzVDWUlJPSIsCgkiVGhlbWUiIDogIiIsCgkiVHlwZSIgOiAiZmxvdyIsCgkiVmVyc2lvbiIgOiAiIgp9Cg=="/>
    </extobj>
  </extobjs>
</s:customData>
</file>

<file path=customXml/itemProps29.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4572</Words>
  <Application>WPS 演示</Application>
  <PresentationFormat>宽屏</PresentationFormat>
  <Paragraphs>303</Paragraphs>
  <Slides>21</Slides>
  <Notes>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宋体</vt:lpstr>
      <vt:lpstr>Wingdings</vt:lpstr>
      <vt:lpstr>微软雅黑</vt:lpstr>
      <vt:lpstr>Calibri</vt:lpstr>
      <vt:lpstr>Arial Unicode MS</vt:lpstr>
      <vt:lpstr>等线 Light</vt:lpstr>
      <vt:lpstr>等线</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 璐</dc:creator>
  <cp:lastModifiedBy>Administrator</cp:lastModifiedBy>
  <cp:revision>172</cp:revision>
  <dcterms:created xsi:type="dcterms:W3CDTF">2019-08-17T08:00:00Z</dcterms:created>
  <dcterms:modified xsi:type="dcterms:W3CDTF">2024-04-23T06:11:55Z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KSOTemplateUUID">
    <vt:lpwstr>v1.0_mb_s8fLnQoIyWdHJLfg2DW8wA==</vt:lpwstr>
  </property>
  <property fmtid="{D5CDD505-2E9C-101B-9397-08002B2CF9AE}" pid="4" name="ICV">
    <vt:lpwstr>0FF47263B022467EA45BBD86EF1A2453</vt:lpwstr>
  </property>
</Properties>
</file>